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3" r:id="rId7"/>
    <p:sldId id="264" r:id="rId8"/>
    <p:sldId id="265" r:id="rId9"/>
    <p:sldId id="266" r:id="rId10"/>
    <p:sldId id="261" r:id="rId11"/>
    <p:sldId id="267" r:id="rId12"/>
    <p:sldId id="268" r:id="rId13"/>
    <p:sldId id="269" r:id="rId14"/>
    <p:sldId id="262"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293397-F5BA-4397-BFD5-FC7833A27AC8}" type="datetimeFigureOut">
              <a:rPr lang="en-US" smtClean="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36003-9F8E-4CDB-B83B-095EA7C5717D}"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6849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36293397-F5BA-4397-BFD5-FC7833A27AC8}" type="datetimeFigureOut">
              <a:rPr lang="en-US" smtClean="0"/>
              <a:t>10/15/2023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242431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93397-F5BA-4397-BFD5-FC7833A27AC8}" type="datetimeFigureOut">
              <a:rPr lang="en-US" smtClean="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1854169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93397-F5BA-4397-BFD5-FC7833A27AC8}" type="datetimeFigureOut">
              <a:rPr lang="en-US" smtClean="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36003-9F8E-4CDB-B83B-095EA7C5717D}"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0221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93397-F5BA-4397-BFD5-FC7833A27AC8}" type="datetimeFigureOut">
              <a:rPr lang="en-US" smtClean="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874578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93397-F5BA-4397-BFD5-FC7833A27AC8}" type="datetimeFigureOut">
              <a:rPr lang="en-US" smtClean="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36003-9F8E-4CDB-B83B-095EA7C5717D}"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46709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93397-F5BA-4397-BFD5-FC7833A27AC8}" type="datetimeFigureOut">
              <a:rPr lang="en-US" smtClean="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2969783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93397-F5BA-4397-BFD5-FC7833A27AC8}" type="datetimeFigureOut">
              <a:rPr lang="en-US" smtClean="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3041667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93397-F5BA-4397-BFD5-FC7833A27AC8}" type="datetimeFigureOut">
              <a:rPr lang="en-US" smtClean="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1355415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93397-F5BA-4397-BFD5-FC7833A27AC8}" type="datetimeFigureOut">
              <a:rPr lang="en-US" smtClean="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1596586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93397-F5BA-4397-BFD5-FC7833A27AC8}" type="datetimeFigureOut">
              <a:rPr lang="en-US" smtClean="0"/>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1059105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293397-F5BA-4397-BFD5-FC7833A27AC8}" type="datetimeFigureOut">
              <a:rPr lang="en-US" smtClean="0"/>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383914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293397-F5BA-4397-BFD5-FC7833A27AC8}" type="datetimeFigureOut">
              <a:rPr lang="en-US" smtClean="0"/>
              <a:t>10/15/2023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3292595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293397-F5BA-4397-BFD5-FC7833A27AC8}" type="datetimeFigureOut">
              <a:rPr lang="en-US" smtClean="0"/>
              <a:t>10/15/2023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136055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93397-F5BA-4397-BFD5-FC7833A27AC8}" type="datetimeFigureOut">
              <a:rPr lang="en-US" smtClean="0"/>
              <a:t>10/15/2023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68456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293397-F5BA-4397-BFD5-FC7833A27AC8}" type="datetimeFigureOut">
              <a:rPr lang="en-US" smtClean="0"/>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3193916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293397-F5BA-4397-BFD5-FC7833A27AC8}" type="datetimeFigureOut">
              <a:rPr lang="en-US" smtClean="0"/>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36003-9F8E-4CDB-B83B-095EA7C5717D}" type="slidenum">
              <a:rPr lang="en-US" smtClean="0"/>
              <a:t>‹#›</a:t>
            </a:fld>
            <a:endParaRPr lang="en-US"/>
          </a:p>
        </p:txBody>
      </p:sp>
    </p:spTree>
    <p:extLst>
      <p:ext uri="{BB962C8B-B14F-4D97-AF65-F5344CB8AC3E}">
        <p14:creationId xmlns:p14="http://schemas.microsoft.com/office/powerpoint/2010/main" val="4110771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6293397-F5BA-4397-BFD5-FC7833A27AC8}" type="datetimeFigureOut">
              <a:rPr lang="en-US" smtClean="0"/>
              <a:t>10/15/2023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2936003-9F8E-4CDB-B83B-095EA7C5717D}" type="slidenum">
              <a:rPr lang="en-US" smtClean="0"/>
              <a:t>‹#›</a:t>
            </a:fld>
            <a:endParaRPr lang="en-US"/>
          </a:p>
        </p:txBody>
      </p:sp>
    </p:spTree>
    <p:extLst>
      <p:ext uri="{BB962C8B-B14F-4D97-AF65-F5344CB8AC3E}">
        <p14:creationId xmlns:p14="http://schemas.microsoft.com/office/powerpoint/2010/main" val="21621777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5FA8-FE52-C00E-70B6-DBD5BB0EA7A2}"/>
              </a:ext>
            </a:extLst>
          </p:cNvPr>
          <p:cNvSpPr>
            <a:spLocks noGrp="1"/>
          </p:cNvSpPr>
          <p:nvPr>
            <p:ph type="ctrTitle"/>
          </p:nvPr>
        </p:nvSpPr>
        <p:spPr>
          <a:xfrm>
            <a:off x="684211" y="1154097"/>
            <a:ext cx="8921427" cy="1704513"/>
          </a:xfrm>
        </p:spPr>
        <p:txBody>
          <a:bodyPr/>
          <a:lstStyle/>
          <a:p>
            <a:r>
              <a:rPr lang="en-US" dirty="0"/>
              <a:t>Artificial Intelligence Journal projects</a:t>
            </a:r>
          </a:p>
        </p:txBody>
      </p:sp>
      <p:sp>
        <p:nvSpPr>
          <p:cNvPr id="3" name="Subtitle 2">
            <a:extLst>
              <a:ext uri="{FF2B5EF4-FFF2-40B4-BE49-F238E27FC236}">
                <a16:creationId xmlns:a16="http://schemas.microsoft.com/office/drawing/2014/main" id="{C44621BE-E190-BD1C-ACDC-94BB94F57715}"/>
              </a:ext>
            </a:extLst>
          </p:cNvPr>
          <p:cNvSpPr>
            <a:spLocks noGrp="1"/>
          </p:cNvSpPr>
          <p:nvPr>
            <p:ph type="subTitle" idx="1"/>
          </p:nvPr>
        </p:nvSpPr>
        <p:spPr/>
        <p:txBody>
          <a:bodyPr/>
          <a:lstStyle/>
          <a:p>
            <a:r>
              <a:rPr lang="en-US" dirty="0"/>
              <a:t>Cite : https://inst.eecs.berkeley.edu/~cs188/sp23/</a:t>
            </a:r>
          </a:p>
        </p:txBody>
      </p:sp>
      <p:sp>
        <p:nvSpPr>
          <p:cNvPr id="4" name="TextBox 3">
            <a:extLst>
              <a:ext uri="{FF2B5EF4-FFF2-40B4-BE49-F238E27FC236}">
                <a16:creationId xmlns:a16="http://schemas.microsoft.com/office/drawing/2014/main" id="{3BAF7CA9-B95F-64B9-C6D6-4CFECE451098}"/>
              </a:ext>
            </a:extLst>
          </p:cNvPr>
          <p:cNvSpPr txBox="1"/>
          <p:nvPr/>
        </p:nvSpPr>
        <p:spPr>
          <a:xfrm>
            <a:off x="7621479" y="4746512"/>
            <a:ext cx="4088168" cy="1477328"/>
          </a:xfrm>
          <a:prstGeom prst="rect">
            <a:avLst/>
          </a:prstGeom>
          <a:noFill/>
        </p:spPr>
        <p:txBody>
          <a:bodyPr wrap="square" rtlCol="0">
            <a:spAutoFit/>
          </a:bodyPr>
          <a:lstStyle/>
          <a:p>
            <a:r>
              <a:rPr lang="en-US" dirty="0"/>
              <a:t>Mentor : Dr .C.K Narayanan</a:t>
            </a:r>
          </a:p>
          <a:p>
            <a:endParaRPr lang="en-US" dirty="0"/>
          </a:p>
          <a:p>
            <a:r>
              <a:rPr lang="en-US" dirty="0"/>
              <a:t>Team : </a:t>
            </a:r>
          </a:p>
          <a:p>
            <a:r>
              <a:rPr lang="en-US" dirty="0"/>
              <a:t>	Vijay </a:t>
            </a:r>
            <a:r>
              <a:rPr lang="en-US" dirty="0" err="1"/>
              <a:t>sri</a:t>
            </a:r>
            <a:r>
              <a:rPr lang="en-US" dirty="0"/>
              <a:t> </a:t>
            </a:r>
            <a:r>
              <a:rPr lang="en-US" dirty="0" err="1"/>
              <a:t>vaikunth</a:t>
            </a:r>
            <a:r>
              <a:rPr lang="en-US" dirty="0"/>
              <a:t> (112101060)</a:t>
            </a:r>
          </a:p>
          <a:p>
            <a:r>
              <a:rPr lang="en-US" dirty="0"/>
              <a:t>	</a:t>
            </a:r>
            <a:r>
              <a:rPr lang="en-US" dirty="0" err="1"/>
              <a:t>Amithabh</a:t>
            </a:r>
            <a:r>
              <a:rPr lang="en-US" dirty="0"/>
              <a:t> A(112101004)	 </a:t>
            </a:r>
          </a:p>
        </p:txBody>
      </p:sp>
    </p:spTree>
    <p:extLst>
      <p:ext uri="{BB962C8B-B14F-4D97-AF65-F5344CB8AC3E}">
        <p14:creationId xmlns:p14="http://schemas.microsoft.com/office/powerpoint/2010/main" val="2256930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01E18-4CAF-FC02-0362-736FF8DB9E2F}"/>
              </a:ext>
            </a:extLst>
          </p:cNvPr>
          <p:cNvSpPr txBox="1"/>
          <p:nvPr/>
        </p:nvSpPr>
        <p:spPr>
          <a:xfrm>
            <a:off x="652509" y="683580"/>
            <a:ext cx="4967056" cy="461665"/>
          </a:xfrm>
          <a:prstGeom prst="rect">
            <a:avLst/>
          </a:prstGeom>
          <a:noFill/>
        </p:spPr>
        <p:txBody>
          <a:bodyPr wrap="square" rtlCol="0">
            <a:spAutoFit/>
          </a:bodyPr>
          <a:lstStyle/>
          <a:p>
            <a:r>
              <a:rPr lang="en-US" sz="2400" dirty="0"/>
              <a:t>Project 2 : </a:t>
            </a:r>
            <a:r>
              <a:rPr lang="en-US" sz="2400" dirty="0" err="1"/>
              <a:t>Adverserial</a:t>
            </a:r>
            <a:r>
              <a:rPr lang="en-US" sz="2400" dirty="0"/>
              <a:t> Search</a:t>
            </a:r>
          </a:p>
        </p:txBody>
      </p:sp>
      <p:sp>
        <p:nvSpPr>
          <p:cNvPr id="3" name="TextBox 2">
            <a:extLst>
              <a:ext uri="{FF2B5EF4-FFF2-40B4-BE49-F238E27FC236}">
                <a16:creationId xmlns:a16="http://schemas.microsoft.com/office/drawing/2014/main" id="{FED6B36E-390D-2E1B-8217-AD624CF21CCE}"/>
              </a:ext>
            </a:extLst>
          </p:cNvPr>
          <p:cNvSpPr txBox="1"/>
          <p:nvPr/>
        </p:nvSpPr>
        <p:spPr>
          <a:xfrm>
            <a:off x="652509" y="1420427"/>
            <a:ext cx="11003872" cy="646331"/>
          </a:xfrm>
          <a:prstGeom prst="rect">
            <a:avLst/>
          </a:prstGeom>
          <a:noFill/>
        </p:spPr>
        <p:txBody>
          <a:bodyPr wrap="square" rtlCol="0">
            <a:spAutoFit/>
          </a:bodyPr>
          <a:lstStyle/>
          <a:p>
            <a:r>
              <a:rPr lang="en-US" dirty="0"/>
              <a:t>In this module, we will deal with the lions actively trying to pursue the player, making this a zero sum game : only one party can win – player or lions.</a:t>
            </a:r>
          </a:p>
        </p:txBody>
      </p:sp>
      <p:sp>
        <p:nvSpPr>
          <p:cNvPr id="4" name="TextBox 3">
            <a:extLst>
              <a:ext uri="{FF2B5EF4-FFF2-40B4-BE49-F238E27FC236}">
                <a16:creationId xmlns:a16="http://schemas.microsoft.com/office/drawing/2014/main" id="{A2061E7F-80BF-6640-BFAE-9726157414A3}"/>
              </a:ext>
            </a:extLst>
          </p:cNvPr>
          <p:cNvSpPr txBox="1"/>
          <p:nvPr/>
        </p:nvSpPr>
        <p:spPr>
          <a:xfrm>
            <a:off x="652509" y="2915834"/>
            <a:ext cx="10666520" cy="646331"/>
          </a:xfrm>
          <a:prstGeom prst="rect">
            <a:avLst/>
          </a:prstGeom>
          <a:noFill/>
        </p:spPr>
        <p:txBody>
          <a:bodyPr wrap="square" rtlCol="0">
            <a:spAutoFit/>
          </a:bodyPr>
          <a:lstStyle/>
          <a:p>
            <a:r>
              <a:rPr lang="en-US" dirty="0"/>
              <a:t>We implement minimax algorithm to decide the action that agent is supposed to take at each state </a:t>
            </a:r>
          </a:p>
        </p:txBody>
      </p:sp>
      <p:sp>
        <p:nvSpPr>
          <p:cNvPr id="5" name="TextBox 4">
            <a:extLst>
              <a:ext uri="{FF2B5EF4-FFF2-40B4-BE49-F238E27FC236}">
                <a16:creationId xmlns:a16="http://schemas.microsoft.com/office/drawing/2014/main" id="{489744BA-A51E-97E9-431D-B3CA41EA925F}"/>
              </a:ext>
            </a:extLst>
          </p:cNvPr>
          <p:cNvSpPr txBox="1"/>
          <p:nvPr/>
        </p:nvSpPr>
        <p:spPr>
          <a:xfrm>
            <a:off x="652509" y="2136338"/>
            <a:ext cx="11323468" cy="646331"/>
          </a:xfrm>
          <a:prstGeom prst="rect">
            <a:avLst/>
          </a:prstGeom>
          <a:noFill/>
        </p:spPr>
        <p:txBody>
          <a:bodyPr wrap="square" rtlCol="0">
            <a:spAutoFit/>
          </a:bodyPr>
          <a:lstStyle/>
          <a:p>
            <a:r>
              <a:rPr lang="en-US" dirty="0"/>
              <a:t>Player being the one who we need to win we call him max agent, and we call lion to be min agents.</a:t>
            </a:r>
          </a:p>
        </p:txBody>
      </p:sp>
      <p:pic>
        <p:nvPicPr>
          <p:cNvPr id="7" name="Picture 6">
            <a:extLst>
              <a:ext uri="{FF2B5EF4-FFF2-40B4-BE49-F238E27FC236}">
                <a16:creationId xmlns:a16="http://schemas.microsoft.com/office/drawing/2014/main" id="{AC17A946-6013-D3A3-D681-BE84D38F1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441" y="3821115"/>
            <a:ext cx="6431604" cy="2353305"/>
          </a:xfrm>
          <a:prstGeom prst="rect">
            <a:avLst/>
          </a:prstGeom>
        </p:spPr>
      </p:pic>
    </p:spTree>
    <p:extLst>
      <p:ext uri="{BB962C8B-B14F-4D97-AF65-F5344CB8AC3E}">
        <p14:creationId xmlns:p14="http://schemas.microsoft.com/office/powerpoint/2010/main" val="4004598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2F1B8-EC4C-E528-1EEB-C6016B1E4B3D}"/>
              </a:ext>
            </a:extLst>
          </p:cNvPr>
          <p:cNvSpPr txBox="1"/>
          <p:nvPr/>
        </p:nvSpPr>
        <p:spPr>
          <a:xfrm>
            <a:off x="661387" y="612559"/>
            <a:ext cx="3963880" cy="461665"/>
          </a:xfrm>
          <a:prstGeom prst="rect">
            <a:avLst/>
          </a:prstGeom>
          <a:noFill/>
        </p:spPr>
        <p:txBody>
          <a:bodyPr wrap="square" rtlCol="0">
            <a:spAutoFit/>
          </a:bodyPr>
          <a:lstStyle/>
          <a:p>
            <a:r>
              <a:rPr lang="en-US" sz="2400" dirty="0"/>
              <a:t>Minimax Algorithm</a:t>
            </a:r>
          </a:p>
        </p:txBody>
      </p:sp>
      <p:sp>
        <p:nvSpPr>
          <p:cNvPr id="3" name="TextBox 2">
            <a:extLst>
              <a:ext uri="{FF2B5EF4-FFF2-40B4-BE49-F238E27FC236}">
                <a16:creationId xmlns:a16="http://schemas.microsoft.com/office/drawing/2014/main" id="{C28E7DBF-310A-47E4-7B9E-3DC580FE3E22}"/>
              </a:ext>
            </a:extLst>
          </p:cNvPr>
          <p:cNvSpPr txBox="1"/>
          <p:nvPr/>
        </p:nvSpPr>
        <p:spPr>
          <a:xfrm>
            <a:off x="661387" y="1429305"/>
            <a:ext cx="11163669" cy="923330"/>
          </a:xfrm>
          <a:prstGeom prst="rect">
            <a:avLst/>
          </a:prstGeom>
          <a:noFill/>
        </p:spPr>
        <p:txBody>
          <a:bodyPr wrap="square" rtlCol="0">
            <a:spAutoFit/>
          </a:bodyPr>
          <a:lstStyle/>
          <a:p>
            <a:r>
              <a:rPr lang="en-US" dirty="0"/>
              <a:t>In minimax algorithm , the max agent is the one that tried to maximize the utility value and min agent tries to minimize it. The value of utility function at each node is found by augmenting the utility value of leaf node that can be reached from that state</a:t>
            </a:r>
          </a:p>
        </p:txBody>
      </p:sp>
      <p:sp>
        <p:nvSpPr>
          <p:cNvPr id="4" name="TextBox 3">
            <a:extLst>
              <a:ext uri="{FF2B5EF4-FFF2-40B4-BE49-F238E27FC236}">
                <a16:creationId xmlns:a16="http://schemas.microsoft.com/office/drawing/2014/main" id="{9A059481-684E-CDA9-5024-59705E667988}"/>
              </a:ext>
            </a:extLst>
          </p:cNvPr>
          <p:cNvSpPr txBox="1"/>
          <p:nvPr/>
        </p:nvSpPr>
        <p:spPr>
          <a:xfrm>
            <a:off x="661387" y="2521674"/>
            <a:ext cx="11163668" cy="646331"/>
          </a:xfrm>
          <a:prstGeom prst="rect">
            <a:avLst/>
          </a:prstGeom>
          <a:noFill/>
        </p:spPr>
        <p:txBody>
          <a:bodyPr wrap="square" rtlCol="0">
            <a:spAutoFit/>
          </a:bodyPr>
          <a:lstStyle/>
          <a:p>
            <a:r>
              <a:rPr lang="en-US" dirty="0"/>
              <a:t>In this implementation of adversarial search , we programmed the lions to always greedily choose best action based on Manhattan distance.</a:t>
            </a:r>
          </a:p>
        </p:txBody>
      </p:sp>
      <p:pic>
        <p:nvPicPr>
          <p:cNvPr id="4098" name="Picture 2" descr="Introduction to Minimax Algorithm with a Java Implementation | Baeldung">
            <a:extLst>
              <a:ext uri="{FF2B5EF4-FFF2-40B4-BE49-F238E27FC236}">
                <a16:creationId xmlns:a16="http://schemas.microsoft.com/office/drawing/2014/main" id="{FA6D2EFC-5971-0777-3B1F-FFE530899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094" y="3850211"/>
            <a:ext cx="7109811" cy="1816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985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F40F77-9259-811E-3CBA-9BF2AD7C83F2}"/>
              </a:ext>
            </a:extLst>
          </p:cNvPr>
          <p:cNvSpPr txBox="1"/>
          <p:nvPr/>
        </p:nvSpPr>
        <p:spPr>
          <a:xfrm>
            <a:off x="563733" y="488272"/>
            <a:ext cx="6520648" cy="461665"/>
          </a:xfrm>
          <a:prstGeom prst="rect">
            <a:avLst/>
          </a:prstGeom>
          <a:noFill/>
        </p:spPr>
        <p:txBody>
          <a:bodyPr wrap="square" rtlCol="0">
            <a:spAutoFit/>
          </a:bodyPr>
          <a:lstStyle/>
          <a:p>
            <a:r>
              <a:rPr lang="en-US" sz="2400" dirty="0"/>
              <a:t>Alpha-Beta pruned minimax :</a:t>
            </a:r>
          </a:p>
        </p:txBody>
      </p:sp>
      <p:sp>
        <p:nvSpPr>
          <p:cNvPr id="5" name="TextBox 4">
            <a:extLst>
              <a:ext uri="{FF2B5EF4-FFF2-40B4-BE49-F238E27FC236}">
                <a16:creationId xmlns:a16="http://schemas.microsoft.com/office/drawing/2014/main" id="{1504C668-464C-9CBC-740B-DD4813B1B850}"/>
              </a:ext>
            </a:extLst>
          </p:cNvPr>
          <p:cNvSpPr txBox="1"/>
          <p:nvPr/>
        </p:nvSpPr>
        <p:spPr>
          <a:xfrm>
            <a:off x="563733" y="1225118"/>
            <a:ext cx="10719785" cy="646331"/>
          </a:xfrm>
          <a:prstGeom prst="rect">
            <a:avLst/>
          </a:prstGeom>
          <a:noFill/>
        </p:spPr>
        <p:txBody>
          <a:bodyPr wrap="square" rtlCol="0">
            <a:spAutoFit/>
          </a:bodyPr>
          <a:lstStyle/>
          <a:p>
            <a:r>
              <a:rPr lang="en-US" dirty="0"/>
              <a:t>There are two ways to make the minimax algorithm more efficient : alpha beta pruning and </a:t>
            </a:r>
            <a:r>
              <a:rPr lang="en-US" dirty="0" err="1"/>
              <a:t>Expecti</a:t>
            </a:r>
            <a:r>
              <a:rPr lang="en-US" dirty="0"/>
              <a:t>-minimax.</a:t>
            </a:r>
          </a:p>
        </p:txBody>
      </p:sp>
      <p:sp>
        <p:nvSpPr>
          <p:cNvPr id="6" name="TextBox 5">
            <a:extLst>
              <a:ext uri="{FF2B5EF4-FFF2-40B4-BE49-F238E27FC236}">
                <a16:creationId xmlns:a16="http://schemas.microsoft.com/office/drawing/2014/main" id="{9FDED09A-8793-F0C2-1705-955C2BD8F58D}"/>
              </a:ext>
            </a:extLst>
          </p:cNvPr>
          <p:cNvSpPr txBox="1"/>
          <p:nvPr/>
        </p:nvSpPr>
        <p:spPr>
          <a:xfrm>
            <a:off x="563732" y="2041864"/>
            <a:ext cx="11119281" cy="646331"/>
          </a:xfrm>
          <a:prstGeom prst="rect">
            <a:avLst/>
          </a:prstGeom>
          <a:noFill/>
        </p:spPr>
        <p:txBody>
          <a:bodyPr wrap="square" rtlCol="0">
            <a:spAutoFit/>
          </a:bodyPr>
          <a:lstStyle/>
          <a:p>
            <a:r>
              <a:rPr lang="en-US" dirty="0"/>
              <a:t>In alpha beta pruning, instead of going through all the leaf nodes and branches of the game search tree, we prune some of the branches by never checking them.</a:t>
            </a:r>
          </a:p>
        </p:txBody>
      </p:sp>
      <p:sp>
        <p:nvSpPr>
          <p:cNvPr id="7" name="TextBox 6">
            <a:extLst>
              <a:ext uri="{FF2B5EF4-FFF2-40B4-BE49-F238E27FC236}">
                <a16:creationId xmlns:a16="http://schemas.microsoft.com/office/drawing/2014/main" id="{2B5529D6-6246-40D5-BEE5-71627D3AB6C1}"/>
              </a:ext>
            </a:extLst>
          </p:cNvPr>
          <p:cNvSpPr txBox="1"/>
          <p:nvPr/>
        </p:nvSpPr>
        <p:spPr>
          <a:xfrm>
            <a:off x="563732" y="2858610"/>
            <a:ext cx="10923973" cy="646331"/>
          </a:xfrm>
          <a:prstGeom prst="rect">
            <a:avLst/>
          </a:prstGeom>
          <a:noFill/>
        </p:spPr>
        <p:txBody>
          <a:bodyPr wrap="square" rtlCol="0">
            <a:spAutoFit/>
          </a:bodyPr>
          <a:lstStyle/>
          <a:p>
            <a:r>
              <a:rPr lang="en-US" dirty="0"/>
              <a:t>We do this by book-keeping the largest observed value in alpha and least observed utility value in beta.</a:t>
            </a:r>
          </a:p>
        </p:txBody>
      </p:sp>
      <p:pic>
        <p:nvPicPr>
          <p:cNvPr id="5122" name="Picture 2" descr="Artificial Intelligence | Alpha-Beta Pruning - Javatpoint">
            <a:extLst>
              <a:ext uri="{FF2B5EF4-FFF2-40B4-BE49-F238E27FC236}">
                <a16:creationId xmlns:a16="http://schemas.microsoft.com/office/drawing/2014/main" id="{331DF117-592A-EDE5-A058-1E197D083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334" y="3780122"/>
            <a:ext cx="2815348" cy="2514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777C601-4708-D99F-6C19-E8E59D5666A6}"/>
              </a:ext>
            </a:extLst>
          </p:cNvPr>
          <p:cNvPicPr>
            <a:picLocks noChangeAspect="1"/>
          </p:cNvPicPr>
          <p:nvPr/>
        </p:nvPicPr>
        <p:blipFill>
          <a:blip r:embed="rId3"/>
          <a:stretch>
            <a:fillRect/>
          </a:stretch>
        </p:blipFill>
        <p:spPr>
          <a:xfrm>
            <a:off x="6330474" y="3504941"/>
            <a:ext cx="4535794" cy="2668350"/>
          </a:xfrm>
          <a:prstGeom prst="rect">
            <a:avLst/>
          </a:prstGeom>
        </p:spPr>
      </p:pic>
    </p:spTree>
    <p:extLst>
      <p:ext uri="{BB962C8B-B14F-4D97-AF65-F5344CB8AC3E}">
        <p14:creationId xmlns:p14="http://schemas.microsoft.com/office/powerpoint/2010/main" val="181364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E525F0-50FB-B02D-43B6-B8F051748BC2}"/>
              </a:ext>
            </a:extLst>
          </p:cNvPr>
          <p:cNvSpPr txBox="1"/>
          <p:nvPr/>
        </p:nvSpPr>
        <p:spPr>
          <a:xfrm>
            <a:off x="545976" y="559293"/>
            <a:ext cx="3333565" cy="461665"/>
          </a:xfrm>
          <a:prstGeom prst="rect">
            <a:avLst/>
          </a:prstGeom>
          <a:noFill/>
        </p:spPr>
        <p:txBody>
          <a:bodyPr wrap="square" rtlCol="0">
            <a:spAutoFit/>
          </a:bodyPr>
          <a:lstStyle/>
          <a:p>
            <a:r>
              <a:rPr lang="en-US" sz="2400" dirty="0" err="1"/>
              <a:t>Expecti</a:t>
            </a:r>
            <a:r>
              <a:rPr lang="en-US" sz="2400" dirty="0"/>
              <a:t>-minimax</a:t>
            </a:r>
          </a:p>
        </p:txBody>
      </p:sp>
      <p:sp>
        <p:nvSpPr>
          <p:cNvPr id="3" name="TextBox 2">
            <a:extLst>
              <a:ext uri="{FF2B5EF4-FFF2-40B4-BE49-F238E27FC236}">
                <a16:creationId xmlns:a16="http://schemas.microsoft.com/office/drawing/2014/main" id="{16A0A245-05C0-507C-1B70-09A556923592}"/>
              </a:ext>
            </a:extLst>
          </p:cNvPr>
          <p:cNvSpPr txBox="1"/>
          <p:nvPr/>
        </p:nvSpPr>
        <p:spPr>
          <a:xfrm>
            <a:off x="545976" y="1242873"/>
            <a:ext cx="10267026" cy="646331"/>
          </a:xfrm>
          <a:prstGeom prst="rect">
            <a:avLst/>
          </a:prstGeom>
          <a:noFill/>
        </p:spPr>
        <p:txBody>
          <a:bodyPr wrap="square" rtlCol="0">
            <a:spAutoFit/>
          </a:bodyPr>
          <a:lstStyle/>
          <a:p>
            <a:r>
              <a:rPr lang="en-US" dirty="0" err="1"/>
              <a:t>Expecti</a:t>
            </a:r>
            <a:r>
              <a:rPr lang="en-US" dirty="0"/>
              <a:t>-minimax is yet another method of minimax strategy to increase its efficiency. In </a:t>
            </a:r>
            <a:r>
              <a:rPr lang="en-US" dirty="0" err="1"/>
              <a:t>expecti</a:t>
            </a:r>
            <a:r>
              <a:rPr lang="en-US" dirty="0"/>
              <a:t>-minimax we add an additional layer to the game search tree – the chance nodes.</a:t>
            </a:r>
          </a:p>
        </p:txBody>
      </p:sp>
      <p:sp>
        <p:nvSpPr>
          <p:cNvPr id="4" name="TextBox 3">
            <a:extLst>
              <a:ext uri="{FF2B5EF4-FFF2-40B4-BE49-F238E27FC236}">
                <a16:creationId xmlns:a16="http://schemas.microsoft.com/office/drawing/2014/main" id="{0EA00BCF-DC78-24AB-EF2E-8C833D719438}"/>
              </a:ext>
            </a:extLst>
          </p:cNvPr>
          <p:cNvSpPr txBox="1"/>
          <p:nvPr/>
        </p:nvSpPr>
        <p:spPr>
          <a:xfrm>
            <a:off x="545976" y="2111119"/>
            <a:ext cx="10764175" cy="646331"/>
          </a:xfrm>
          <a:prstGeom prst="rect">
            <a:avLst/>
          </a:prstGeom>
          <a:noFill/>
        </p:spPr>
        <p:txBody>
          <a:bodyPr wrap="square" rtlCol="0">
            <a:spAutoFit/>
          </a:bodyPr>
          <a:lstStyle/>
          <a:p>
            <a:r>
              <a:rPr lang="en-US" dirty="0"/>
              <a:t>The value of each chance node is weighted sum of utility values of all nodes below it with the probability of reaching those nodes. </a:t>
            </a:r>
          </a:p>
        </p:txBody>
      </p:sp>
      <p:sp>
        <p:nvSpPr>
          <p:cNvPr id="5" name="TextBox 4">
            <a:extLst>
              <a:ext uri="{FF2B5EF4-FFF2-40B4-BE49-F238E27FC236}">
                <a16:creationId xmlns:a16="http://schemas.microsoft.com/office/drawing/2014/main" id="{0C4D1C0D-A953-B10A-1200-CF9285EE6B49}"/>
              </a:ext>
            </a:extLst>
          </p:cNvPr>
          <p:cNvSpPr txBox="1"/>
          <p:nvPr/>
        </p:nvSpPr>
        <p:spPr>
          <a:xfrm>
            <a:off x="545976" y="2988242"/>
            <a:ext cx="10533356" cy="646331"/>
          </a:xfrm>
          <a:prstGeom prst="rect">
            <a:avLst/>
          </a:prstGeom>
          <a:noFill/>
        </p:spPr>
        <p:txBody>
          <a:bodyPr wrap="square" rtlCol="0">
            <a:spAutoFit/>
          </a:bodyPr>
          <a:lstStyle/>
          <a:p>
            <a:r>
              <a:rPr lang="en-US" dirty="0"/>
              <a:t>This helps the algorithm to avoid exploring all the nodes by just going through the nodes that has high chance value.</a:t>
            </a:r>
          </a:p>
        </p:txBody>
      </p:sp>
      <p:pic>
        <p:nvPicPr>
          <p:cNvPr id="8" name="Picture 7">
            <a:extLst>
              <a:ext uri="{FF2B5EF4-FFF2-40B4-BE49-F238E27FC236}">
                <a16:creationId xmlns:a16="http://schemas.microsoft.com/office/drawing/2014/main" id="{FB39593F-BDFE-71DA-B9E7-179EB5A51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654" y="4080934"/>
            <a:ext cx="5936321" cy="2204315"/>
          </a:xfrm>
          <a:prstGeom prst="rect">
            <a:avLst/>
          </a:prstGeom>
        </p:spPr>
      </p:pic>
      <p:pic>
        <p:nvPicPr>
          <p:cNvPr id="10" name="Picture 9">
            <a:extLst>
              <a:ext uri="{FF2B5EF4-FFF2-40B4-BE49-F238E27FC236}">
                <a16:creationId xmlns:a16="http://schemas.microsoft.com/office/drawing/2014/main" id="{54A58E21-E9C6-4EEB-D0FB-A811F435613B}"/>
              </a:ext>
            </a:extLst>
          </p:cNvPr>
          <p:cNvPicPr>
            <a:picLocks noChangeAspect="1"/>
          </p:cNvPicPr>
          <p:nvPr/>
        </p:nvPicPr>
        <p:blipFill>
          <a:blip r:embed="rId3"/>
          <a:stretch>
            <a:fillRect/>
          </a:stretch>
        </p:blipFill>
        <p:spPr>
          <a:xfrm>
            <a:off x="1422184" y="4035517"/>
            <a:ext cx="3451657" cy="2533801"/>
          </a:xfrm>
          <a:prstGeom prst="rect">
            <a:avLst/>
          </a:prstGeom>
        </p:spPr>
      </p:pic>
    </p:spTree>
    <p:extLst>
      <p:ext uri="{BB962C8B-B14F-4D97-AF65-F5344CB8AC3E}">
        <p14:creationId xmlns:p14="http://schemas.microsoft.com/office/powerpoint/2010/main" val="1137459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6C3775-FC97-4FF8-C8EC-1C97EA86D646}"/>
              </a:ext>
            </a:extLst>
          </p:cNvPr>
          <p:cNvSpPr txBox="1"/>
          <p:nvPr/>
        </p:nvSpPr>
        <p:spPr>
          <a:xfrm>
            <a:off x="572609" y="656947"/>
            <a:ext cx="5428696" cy="461665"/>
          </a:xfrm>
          <a:prstGeom prst="rect">
            <a:avLst/>
          </a:prstGeom>
          <a:noFill/>
        </p:spPr>
        <p:txBody>
          <a:bodyPr wrap="square" rtlCol="0">
            <a:spAutoFit/>
          </a:bodyPr>
          <a:lstStyle/>
          <a:p>
            <a:r>
              <a:rPr lang="en-US" sz="2400" dirty="0"/>
              <a:t>Project 3 : Reinforcement Learning</a:t>
            </a:r>
          </a:p>
        </p:txBody>
      </p:sp>
      <p:sp>
        <p:nvSpPr>
          <p:cNvPr id="3" name="TextBox 2">
            <a:extLst>
              <a:ext uri="{FF2B5EF4-FFF2-40B4-BE49-F238E27FC236}">
                <a16:creationId xmlns:a16="http://schemas.microsoft.com/office/drawing/2014/main" id="{4E47C4B8-07CB-D63A-394F-42DA1CB9489A}"/>
              </a:ext>
            </a:extLst>
          </p:cNvPr>
          <p:cNvSpPr txBox="1"/>
          <p:nvPr/>
        </p:nvSpPr>
        <p:spPr>
          <a:xfrm>
            <a:off x="572609" y="1393794"/>
            <a:ext cx="11430001" cy="646331"/>
          </a:xfrm>
          <a:prstGeom prst="rect">
            <a:avLst/>
          </a:prstGeom>
          <a:noFill/>
        </p:spPr>
        <p:txBody>
          <a:bodyPr wrap="square" rtlCol="0">
            <a:spAutoFit/>
          </a:bodyPr>
          <a:lstStyle/>
          <a:p>
            <a:r>
              <a:rPr lang="en-US" dirty="0"/>
              <a:t>In this module of the project , we designed a class describing a Markov decision processes , to help students implement and learn about the reward based learning .  </a:t>
            </a:r>
          </a:p>
        </p:txBody>
      </p:sp>
      <p:sp>
        <p:nvSpPr>
          <p:cNvPr id="4" name="TextBox 3">
            <a:extLst>
              <a:ext uri="{FF2B5EF4-FFF2-40B4-BE49-F238E27FC236}">
                <a16:creationId xmlns:a16="http://schemas.microsoft.com/office/drawing/2014/main" id="{AEB2F50F-C77A-ACF5-CAE6-198C0BF9A067}"/>
              </a:ext>
            </a:extLst>
          </p:cNvPr>
          <p:cNvSpPr txBox="1"/>
          <p:nvPr/>
        </p:nvSpPr>
        <p:spPr>
          <a:xfrm>
            <a:off x="572608" y="2166151"/>
            <a:ext cx="10515602" cy="646331"/>
          </a:xfrm>
          <a:prstGeom prst="rect">
            <a:avLst/>
          </a:prstGeom>
          <a:noFill/>
        </p:spPr>
        <p:txBody>
          <a:bodyPr wrap="square" rtlCol="0">
            <a:spAutoFit/>
          </a:bodyPr>
          <a:lstStyle/>
          <a:p>
            <a:r>
              <a:rPr lang="en-US" dirty="0"/>
              <a:t>This module mainly concentrates on two aspects of Reinforcement learning : Value iteration, Q-learning.</a:t>
            </a:r>
          </a:p>
        </p:txBody>
      </p:sp>
      <p:pic>
        <p:nvPicPr>
          <p:cNvPr id="6" name="Picture 5">
            <a:extLst>
              <a:ext uri="{FF2B5EF4-FFF2-40B4-BE49-F238E27FC236}">
                <a16:creationId xmlns:a16="http://schemas.microsoft.com/office/drawing/2014/main" id="{2A3FE730-7076-B8AB-EFB9-389113C42823}"/>
              </a:ext>
            </a:extLst>
          </p:cNvPr>
          <p:cNvPicPr>
            <a:picLocks noChangeAspect="1"/>
          </p:cNvPicPr>
          <p:nvPr/>
        </p:nvPicPr>
        <p:blipFill>
          <a:blip r:embed="rId2"/>
          <a:stretch>
            <a:fillRect/>
          </a:stretch>
        </p:blipFill>
        <p:spPr>
          <a:xfrm>
            <a:off x="6709134" y="2812482"/>
            <a:ext cx="3855294" cy="3520887"/>
          </a:xfrm>
          <a:prstGeom prst="rect">
            <a:avLst/>
          </a:prstGeom>
        </p:spPr>
      </p:pic>
      <p:sp>
        <p:nvSpPr>
          <p:cNvPr id="8" name="TextBox 7">
            <a:extLst>
              <a:ext uri="{FF2B5EF4-FFF2-40B4-BE49-F238E27FC236}">
                <a16:creationId xmlns:a16="http://schemas.microsoft.com/office/drawing/2014/main" id="{5D62277B-7F52-F736-35DD-F2FA1A741C14}"/>
              </a:ext>
            </a:extLst>
          </p:cNvPr>
          <p:cNvSpPr txBox="1"/>
          <p:nvPr/>
        </p:nvSpPr>
        <p:spPr>
          <a:xfrm>
            <a:off x="572608" y="3087664"/>
            <a:ext cx="6107836" cy="369332"/>
          </a:xfrm>
          <a:prstGeom prst="rect">
            <a:avLst/>
          </a:prstGeom>
          <a:noFill/>
        </p:spPr>
        <p:txBody>
          <a:bodyPr wrap="square">
            <a:spAutoFit/>
          </a:bodyPr>
          <a:lstStyle/>
          <a:p>
            <a:r>
              <a:rPr lang="en-US" dirty="0"/>
              <a:t>Bellman Equation : </a:t>
            </a:r>
          </a:p>
        </p:txBody>
      </p:sp>
      <p:pic>
        <p:nvPicPr>
          <p:cNvPr id="9" name="Picture 8">
            <a:extLst>
              <a:ext uri="{FF2B5EF4-FFF2-40B4-BE49-F238E27FC236}">
                <a16:creationId xmlns:a16="http://schemas.microsoft.com/office/drawing/2014/main" id="{00F3D383-E622-9DAE-4DB9-0B0A2321B9CF}"/>
              </a:ext>
            </a:extLst>
          </p:cNvPr>
          <p:cNvPicPr>
            <a:picLocks noChangeAspect="1"/>
          </p:cNvPicPr>
          <p:nvPr/>
        </p:nvPicPr>
        <p:blipFill>
          <a:blip r:embed="rId3"/>
          <a:stretch>
            <a:fillRect/>
          </a:stretch>
        </p:blipFill>
        <p:spPr>
          <a:xfrm>
            <a:off x="1114148" y="4039525"/>
            <a:ext cx="3457575" cy="533400"/>
          </a:xfrm>
          <a:prstGeom prst="rect">
            <a:avLst/>
          </a:prstGeom>
        </p:spPr>
      </p:pic>
    </p:spTree>
    <p:extLst>
      <p:ext uri="{BB962C8B-B14F-4D97-AF65-F5344CB8AC3E}">
        <p14:creationId xmlns:p14="http://schemas.microsoft.com/office/powerpoint/2010/main" val="3477256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FD5370-77DB-3F2E-4928-C4357B019BE3}"/>
              </a:ext>
            </a:extLst>
          </p:cNvPr>
          <p:cNvSpPr txBox="1"/>
          <p:nvPr/>
        </p:nvSpPr>
        <p:spPr>
          <a:xfrm>
            <a:off x="525262" y="408373"/>
            <a:ext cx="3824796" cy="461665"/>
          </a:xfrm>
          <a:prstGeom prst="rect">
            <a:avLst/>
          </a:prstGeom>
          <a:noFill/>
        </p:spPr>
        <p:txBody>
          <a:bodyPr wrap="square" rtlCol="0">
            <a:spAutoFit/>
          </a:bodyPr>
          <a:lstStyle/>
          <a:p>
            <a:r>
              <a:rPr lang="en-US" sz="2400" dirty="0"/>
              <a:t>Value iteration :</a:t>
            </a:r>
          </a:p>
        </p:txBody>
      </p:sp>
      <p:sp>
        <p:nvSpPr>
          <p:cNvPr id="3" name="TextBox 2">
            <a:extLst>
              <a:ext uri="{FF2B5EF4-FFF2-40B4-BE49-F238E27FC236}">
                <a16:creationId xmlns:a16="http://schemas.microsoft.com/office/drawing/2014/main" id="{6C4BE6A1-BD90-E77B-C198-9FF0EE5413C7}"/>
              </a:ext>
            </a:extLst>
          </p:cNvPr>
          <p:cNvSpPr txBox="1"/>
          <p:nvPr/>
        </p:nvSpPr>
        <p:spPr>
          <a:xfrm>
            <a:off x="525262" y="1171852"/>
            <a:ext cx="9559771" cy="369332"/>
          </a:xfrm>
          <a:prstGeom prst="rect">
            <a:avLst/>
          </a:prstGeom>
          <a:noFill/>
        </p:spPr>
        <p:txBody>
          <a:bodyPr wrap="square" rtlCol="0">
            <a:spAutoFit/>
          </a:bodyPr>
          <a:lstStyle/>
          <a:p>
            <a:r>
              <a:rPr lang="en-US" dirty="0"/>
              <a:t>In this module, the game is portrayed as a Markov decision process. </a:t>
            </a:r>
          </a:p>
        </p:txBody>
      </p:sp>
      <p:sp>
        <p:nvSpPr>
          <p:cNvPr id="4" name="TextBox 3">
            <a:extLst>
              <a:ext uri="{FF2B5EF4-FFF2-40B4-BE49-F238E27FC236}">
                <a16:creationId xmlns:a16="http://schemas.microsoft.com/office/drawing/2014/main" id="{9A095703-755A-F2B1-F8E0-23F99996BE40}"/>
              </a:ext>
            </a:extLst>
          </p:cNvPr>
          <p:cNvSpPr txBox="1"/>
          <p:nvPr/>
        </p:nvSpPr>
        <p:spPr>
          <a:xfrm>
            <a:off x="525262" y="1658332"/>
            <a:ext cx="11432959" cy="369332"/>
          </a:xfrm>
          <a:prstGeom prst="rect">
            <a:avLst/>
          </a:prstGeom>
          <a:noFill/>
        </p:spPr>
        <p:txBody>
          <a:bodyPr wrap="square" rtlCol="0">
            <a:spAutoFit/>
          </a:bodyPr>
          <a:lstStyle/>
          <a:p>
            <a:r>
              <a:rPr lang="en-US" dirty="0"/>
              <a:t>Each state of the game is associated with a reward, transition probability , discount, exploration rate. </a:t>
            </a:r>
          </a:p>
        </p:txBody>
      </p:sp>
      <p:sp>
        <p:nvSpPr>
          <p:cNvPr id="5" name="TextBox 4">
            <a:extLst>
              <a:ext uri="{FF2B5EF4-FFF2-40B4-BE49-F238E27FC236}">
                <a16:creationId xmlns:a16="http://schemas.microsoft.com/office/drawing/2014/main" id="{CB2D19A7-9C77-16F9-B3A7-A0701B6F73EC}"/>
              </a:ext>
            </a:extLst>
          </p:cNvPr>
          <p:cNvSpPr txBox="1"/>
          <p:nvPr/>
        </p:nvSpPr>
        <p:spPr>
          <a:xfrm>
            <a:off x="525262" y="2144812"/>
            <a:ext cx="11557247" cy="923330"/>
          </a:xfrm>
          <a:prstGeom prst="rect">
            <a:avLst/>
          </a:prstGeom>
          <a:noFill/>
        </p:spPr>
        <p:txBody>
          <a:bodyPr wrap="square" rtlCol="0">
            <a:spAutoFit/>
          </a:bodyPr>
          <a:lstStyle/>
          <a:p>
            <a:r>
              <a:rPr lang="en-US" dirty="0"/>
              <a:t>Using these provided functions students are expected to implement value iteration where the value of each state is updated using bellman equation on each iteration. After certain number of iterations the value of each state will be evaluated to get a better understanding of bellman equations</a:t>
            </a:r>
          </a:p>
        </p:txBody>
      </p:sp>
      <p:pic>
        <p:nvPicPr>
          <p:cNvPr id="11" name="Picture 10">
            <a:extLst>
              <a:ext uri="{FF2B5EF4-FFF2-40B4-BE49-F238E27FC236}">
                <a16:creationId xmlns:a16="http://schemas.microsoft.com/office/drawing/2014/main" id="{56B20713-C392-4D33-1595-2EAF149FC1A9}"/>
              </a:ext>
            </a:extLst>
          </p:cNvPr>
          <p:cNvPicPr>
            <a:picLocks noChangeAspect="1"/>
          </p:cNvPicPr>
          <p:nvPr/>
        </p:nvPicPr>
        <p:blipFill>
          <a:blip r:embed="rId2"/>
          <a:stretch>
            <a:fillRect/>
          </a:stretch>
        </p:blipFill>
        <p:spPr>
          <a:xfrm>
            <a:off x="525262" y="4402168"/>
            <a:ext cx="3216528" cy="1181887"/>
          </a:xfrm>
          <a:prstGeom prst="rect">
            <a:avLst/>
          </a:prstGeom>
        </p:spPr>
      </p:pic>
      <p:sp>
        <p:nvSpPr>
          <p:cNvPr id="12" name="TextBox 11">
            <a:extLst>
              <a:ext uri="{FF2B5EF4-FFF2-40B4-BE49-F238E27FC236}">
                <a16:creationId xmlns:a16="http://schemas.microsoft.com/office/drawing/2014/main" id="{180EBF59-D5F4-6A98-3402-CD39DD6EC632}"/>
              </a:ext>
            </a:extLst>
          </p:cNvPr>
          <p:cNvSpPr txBox="1"/>
          <p:nvPr/>
        </p:nvSpPr>
        <p:spPr>
          <a:xfrm>
            <a:off x="525262" y="3868870"/>
            <a:ext cx="3049479" cy="369332"/>
          </a:xfrm>
          <a:prstGeom prst="rect">
            <a:avLst/>
          </a:prstGeom>
          <a:noFill/>
        </p:spPr>
        <p:txBody>
          <a:bodyPr wrap="square" rtlCol="0">
            <a:spAutoFit/>
          </a:bodyPr>
          <a:lstStyle/>
          <a:p>
            <a:r>
              <a:rPr lang="en-US" dirty="0"/>
              <a:t>Values after 1 iteration</a:t>
            </a:r>
          </a:p>
        </p:txBody>
      </p:sp>
      <p:sp>
        <p:nvSpPr>
          <p:cNvPr id="14" name="TextBox 13">
            <a:extLst>
              <a:ext uri="{FF2B5EF4-FFF2-40B4-BE49-F238E27FC236}">
                <a16:creationId xmlns:a16="http://schemas.microsoft.com/office/drawing/2014/main" id="{3EC42E31-DE03-D99A-435F-39AC506762CC}"/>
              </a:ext>
            </a:extLst>
          </p:cNvPr>
          <p:cNvSpPr txBox="1"/>
          <p:nvPr/>
        </p:nvSpPr>
        <p:spPr>
          <a:xfrm>
            <a:off x="4172504" y="3867076"/>
            <a:ext cx="2783297" cy="369332"/>
          </a:xfrm>
          <a:prstGeom prst="rect">
            <a:avLst/>
          </a:prstGeom>
          <a:noFill/>
        </p:spPr>
        <p:txBody>
          <a:bodyPr wrap="square">
            <a:spAutoFit/>
          </a:bodyPr>
          <a:lstStyle/>
          <a:p>
            <a:r>
              <a:rPr lang="en-US" dirty="0"/>
              <a:t>Values after 2 iterations</a:t>
            </a:r>
          </a:p>
        </p:txBody>
      </p:sp>
      <p:pic>
        <p:nvPicPr>
          <p:cNvPr id="16" name="Picture 15">
            <a:extLst>
              <a:ext uri="{FF2B5EF4-FFF2-40B4-BE49-F238E27FC236}">
                <a16:creationId xmlns:a16="http://schemas.microsoft.com/office/drawing/2014/main" id="{C9D2CDF4-2A8D-0577-C0F0-4E95D30946CF}"/>
              </a:ext>
            </a:extLst>
          </p:cNvPr>
          <p:cNvPicPr>
            <a:picLocks noChangeAspect="1"/>
          </p:cNvPicPr>
          <p:nvPr/>
        </p:nvPicPr>
        <p:blipFill>
          <a:blip r:embed="rId3"/>
          <a:stretch>
            <a:fillRect/>
          </a:stretch>
        </p:blipFill>
        <p:spPr>
          <a:xfrm>
            <a:off x="4172504" y="4402167"/>
            <a:ext cx="3283020" cy="1181887"/>
          </a:xfrm>
          <a:prstGeom prst="rect">
            <a:avLst/>
          </a:prstGeom>
        </p:spPr>
      </p:pic>
      <p:sp>
        <p:nvSpPr>
          <p:cNvPr id="18" name="TextBox 17">
            <a:extLst>
              <a:ext uri="{FF2B5EF4-FFF2-40B4-BE49-F238E27FC236}">
                <a16:creationId xmlns:a16="http://schemas.microsoft.com/office/drawing/2014/main" id="{8C3C9340-9A4E-6BAF-3F5C-F90D2A4637C4}"/>
              </a:ext>
            </a:extLst>
          </p:cNvPr>
          <p:cNvSpPr txBox="1"/>
          <p:nvPr/>
        </p:nvSpPr>
        <p:spPr>
          <a:xfrm>
            <a:off x="7886238" y="3867076"/>
            <a:ext cx="3357092" cy="369332"/>
          </a:xfrm>
          <a:prstGeom prst="rect">
            <a:avLst/>
          </a:prstGeom>
          <a:noFill/>
        </p:spPr>
        <p:txBody>
          <a:bodyPr wrap="square">
            <a:spAutoFit/>
          </a:bodyPr>
          <a:lstStyle/>
          <a:p>
            <a:r>
              <a:rPr lang="en-US" dirty="0"/>
              <a:t>Values after 100 iterations</a:t>
            </a:r>
          </a:p>
        </p:txBody>
      </p:sp>
      <p:pic>
        <p:nvPicPr>
          <p:cNvPr id="20" name="Picture 19">
            <a:extLst>
              <a:ext uri="{FF2B5EF4-FFF2-40B4-BE49-F238E27FC236}">
                <a16:creationId xmlns:a16="http://schemas.microsoft.com/office/drawing/2014/main" id="{0D1B0DAE-4A6D-076D-6735-DFF1D6A6FE80}"/>
              </a:ext>
            </a:extLst>
          </p:cNvPr>
          <p:cNvPicPr>
            <a:picLocks noChangeAspect="1"/>
          </p:cNvPicPr>
          <p:nvPr/>
        </p:nvPicPr>
        <p:blipFill>
          <a:blip r:embed="rId4"/>
          <a:stretch>
            <a:fillRect/>
          </a:stretch>
        </p:blipFill>
        <p:spPr>
          <a:xfrm>
            <a:off x="7886238" y="4393627"/>
            <a:ext cx="3130950" cy="1185079"/>
          </a:xfrm>
          <a:prstGeom prst="rect">
            <a:avLst/>
          </a:prstGeom>
        </p:spPr>
      </p:pic>
    </p:spTree>
    <p:extLst>
      <p:ext uri="{BB962C8B-B14F-4D97-AF65-F5344CB8AC3E}">
        <p14:creationId xmlns:p14="http://schemas.microsoft.com/office/powerpoint/2010/main" val="246183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BFA87-B190-15F9-7565-E5B3234934C5}"/>
              </a:ext>
            </a:extLst>
          </p:cNvPr>
          <p:cNvSpPr txBox="1"/>
          <p:nvPr/>
        </p:nvSpPr>
        <p:spPr>
          <a:xfrm>
            <a:off x="537098" y="426128"/>
            <a:ext cx="2374777" cy="461665"/>
          </a:xfrm>
          <a:prstGeom prst="rect">
            <a:avLst/>
          </a:prstGeom>
          <a:noFill/>
        </p:spPr>
        <p:txBody>
          <a:bodyPr wrap="square" rtlCol="0">
            <a:spAutoFit/>
          </a:bodyPr>
          <a:lstStyle/>
          <a:p>
            <a:r>
              <a:rPr lang="en-US" sz="2400" dirty="0"/>
              <a:t>Q-learning : </a:t>
            </a:r>
          </a:p>
        </p:txBody>
      </p:sp>
      <p:sp>
        <p:nvSpPr>
          <p:cNvPr id="3" name="TextBox 2">
            <a:extLst>
              <a:ext uri="{FF2B5EF4-FFF2-40B4-BE49-F238E27FC236}">
                <a16:creationId xmlns:a16="http://schemas.microsoft.com/office/drawing/2014/main" id="{8E91D635-1A1F-940B-EC2C-196C4C3CBE02}"/>
              </a:ext>
            </a:extLst>
          </p:cNvPr>
          <p:cNvSpPr txBox="1"/>
          <p:nvPr/>
        </p:nvSpPr>
        <p:spPr>
          <a:xfrm>
            <a:off x="537098" y="2148396"/>
            <a:ext cx="10986118" cy="646331"/>
          </a:xfrm>
          <a:prstGeom prst="rect">
            <a:avLst/>
          </a:prstGeom>
          <a:noFill/>
        </p:spPr>
        <p:txBody>
          <a:bodyPr wrap="square" rtlCol="0">
            <a:spAutoFit/>
          </a:bodyPr>
          <a:lstStyle/>
          <a:p>
            <a:r>
              <a:rPr lang="en-US" dirty="0"/>
              <a:t>Unlike value iteration, the agent uses Q-learning to learn through experience, based on the rewards attained in each episode to form a policy for each state.</a:t>
            </a:r>
          </a:p>
        </p:txBody>
      </p:sp>
      <p:sp>
        <p:nvSpPr>
          <p:cNvPr id="5" name="TextBox 4">
            <a:extLst>
              <a:ext uri="{FF2B5EF4-FFF2-40B4-BE49-F238E27FC236}">
                <a16:creationId xmlns:a16="http://schemas.microsoft.com/office/drawing/2014/main" id="{3A35208F-14DA-9118-201C-11E5716C3AB1}"/>
              </a:ext>
            </a:extLst>
          </p:cNvPr>
          <p:cNvSpPr txBox="1"/>
          <p:nvPr/>
        </p:nvSpPr>
        <p:spPr>
          <a:xfrm>
            <a:off x="537098" y="1145219"/>
            <a:ext cx="10773053" cy="646331"/>
          </a:xfrm>
          <a:prstGeom prst="rect">
            <a:avLst/>
          </a:prstGeom>
          <a:noFill/>
        </p:spPr>
        <p:txBody>
          <a:bodyPr wrap="square" rtlCol="0">
            <a:spAutoFit/>
          </a:bodyPr>
          <a:lstStyle/>
          <a:p>
            <a:r>
              <a:rPr lang="en-US" dirty="0"/>
              <a:t>In value iteration we have seen that the agent uses bellman equation on the MDP to form a policy through iteration rather than trials.</a:t>
            </a:r>
          </a:p>
        </p:txBody>
      </p:sp>
      <p:pic>
        <p:nvPicPr>
          <p:cNvPr id="6" name="Picture 5">
            <a:extLst>
              <a:ext uri="{FF2B5EF4-FFF2-40B4-BE49-F238E27FC236}">
                <a16:creationId xmlns:a16="http://schemas.microsoft.com/office/drawing/2014/main" id="{23B9A864-2312-FB8B-5520-CCAEF640BC51}"/>
              </a:ext>
            </a:extLst>
          </p:cNvPr>
          <p:cNvPicPr>
            <a:picLocks noChangeAspect="1"/>
          </p:cNvPicPr>
          <p:nvPr/>
        </p:nvPicPr>
        <p:blipFill>
          <a:blip r:embed="rId2"/>
          <a:stretch>
            <a:fillRect/>
          </a:stretch>
        </p:blipFill>
        <p:spPr>
          <a:xfrm>
            <a:off x="1525016" y="4408411"/>
            <a:ext cx="4524375" cy="438150"/>
          </a:xfrm>
          <a:prstGeom prst="rect">
            <a:avLst/>
          </a:prstGeom>
        </p:spPr>
      </p:pic>
      <p:sp>
        <p:nvSpPr>
          <p:cNvPr id="7" name="TextBox 6">
            <a:extLst>
              <a:ext uri="{FF2B5EF4-FFF2-40B4-BE49-F238E27FC236}">
                <a16:creationId xmlns:a16="http://schemas.microsoft.com/office/drawing/2014/main" id="{B096FCEF-918D-636C-CCC3-8657705F1FE7}"/>
              </a:ext>
            </a:extLst>
          </p:cNvPr>
          <p:cNvSpPr txBox="1"/>
          <p:nvPr/>
        </p:nvSpPr>
        <p:spPr>
          <a:xfrm>
            <a:off x="537098" y="3669512"/>
            <a:ext cx="6325340" cy="369332"/>
          </a:xfrm>
          <a:prstGeom prst="rect">
            <a:avLst/>
          </a:prstGeom>
          <a:noFill/>
        </p:spPr>
        <p:txBody>
          <a:bodyPr wrap="square" rtlCol="0">
            <a:spAutoFit/>
          </a:bodyPr>
          <a:lstStyle/>
          <a:p>
            <a:r>
              <a:rPr lang="en-US" dirty="0"/>
              <a:t>Equation used to update Q-values for each state:</a:t>
            </a:r>
          </a:p>
        </p:txBody>
      </p:sp>
    </p:spTree>
    <p:extLst>
      <p:ext uri="{BB962C8B-B14F-4D97-AF65-F5344CB8AC3E}">
        <p14:creationId xmlns:p14="http://schemas.microsoft.com/office/powerpoint/2010/main" val="3719918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C6C31B-C886-7A24-F584-B20BFBC244FE}"/>
              </a:ext>
            </a:extLst>
          </p:cNvPr>
          <p:cNvSpPr txBox="1"/>
          <p:nvPr/>
        </p:nvSpPr>
        <p:spPr>
          <a:xfrm>
            <a:off x="545976" y="514904"/>
            <a:ext cx="3608773" cy="461665"/>
          </a:xfrm>
          <a:prstGeom prst="rect">
            <a:avLst/>
          </a:prstGeom>
          <a:noFill/>
        </p:spPr>
        <p:txBody>
          <a:bodyPr wrap="square" rtlCol="0">
            <a:spAutoFit/>
          </a:bodyPr>
          <a:lstStyle/>
          <a:p>
            <a:r>
              <a:rPr lang="en-US" sz="2400" dirty="0"/>
              <a:t>Policy evaluation</a:t>
            </a:r>
          </a:p>
        </p:txBody>
      </p:sp>
      <p:sp>
        <p:nvSpPr>
          <p:cNvPr id="3" name="TextBox 2">
            <a:extLst>
              <a:ext uri="{FF2B5EF4-FFF2-40B4-BE49-F238E27FC236}">
                <a16:creationId xmlns:a16="http://schemas.microsoft.com/office/drawing/2014/main" id="{11BD5F44-D39F-7FBD-86E8-4C430B4BDB60}"/>
              </a:ext>
            </a:extLst>
          </p:cNvPr>
          <p:cNvSpPr txBox="1"/>
          <p:nvPr/>
        </p:nvSpPr>
        <p:spPr>
          <a:xfrm>
            <a:off x="545976" y="1287261"/>
            <a:ext cx="11323469" cy="646331"/>
          </a:xfrm>
          <a:prstGeom prst="rect">
            <a:avLst/>
          </a:prstGeom>
          <a:noFill/>
        </p:spPr>
        <p:txBody>
          <a:bodyPr wrap="square" rtlCol="0">
            <a:spAutoFit/>
          </a:bodyPr>
          <a:lstStyle/>
          <a:p>
            <a:r>
              <a:rPr lang="en-US" dirty="0"/>
              <a:t>In both of these following methods we implement a function to evaluate the policy given as the result of value iteration or Q learning algorithm.</a:t>
            </a:r>
          </a:p>
        </p:txBody>
      </p:sp>
      <p:sp>
        <p:nvSpPr>
          <p:cNvPr id="4" name="TextBox 3">
            <a:extLst>
              <a:ext uri="{FF2B5EF4-FFF2-40B4-BE49-F238E27FC236}">
                <a16:creationId xmlns:a16="http://schemas.microsoft.com/office/drawing/2014/main" id="{8B6AFE84-40F3-5AC4-ADF9-4A01BF34632D}"/>
              </a:ext>
            </a:extLst>
          </p:cNvPr>
          <p:cNvSpPr txBox="1"/>
          <p:nvPr/>
        </p:nvSpPr>
        <p:spPr>
          <a:xfrm>
            <a:off x="545976" y="2157274"/>
            <a:ext cx="11101527" cy="646331"/>
          </a:xfrm>
          <a:prstGeom prst="rect">
            <a:avLst/>
          </a:prstGeom>
          <a:noFill/>
        </p:spPr>
        <p:txBody>
          <a:bodyPr wrap="square" rtlCol="0">
            <a:spAutoFit/>
          </a:bodyPr>
          <a:lstStyle/>
          <a:p>
            <a:r>
              <a:rPr lang="en-US" dirty="0"/>
              <a:t>This helps the students to see how an agent behaves on following the policy produced by these algorithms.</a:t>
            </a:r>
          </a:p>
        </p:txBody>
      </p:sp>
    </p:spTree>
    <p:extLst>
      <p:ext uri="{BB962C8B-B14F-4D97-AF65-F5344CB8AC3E}">
        <p14:creationId xmlns:p14="http://schemas.microsoft.com/office/powerpoint/2010/main" val="3920987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2B6736-5D55-4F9E-14CB-1DC9061443BE}"/>
              </a:ext>
            </a:extLst>
          </p:cNvPr>
          <p:cNvSpPr txBox="1"/>
          <p:nvPr/>
        </p:nvSpPr>
        <p:spPr>
          <a:xfrm>
            <a:off x="4451042" y="2721114"/>
            <a:ext cx="3023586" cy="707886"/>
          </a:xfrm>
          <a:prstGeom prst="rect">
            <a:avLst/>
          </a:prstGeom>
          <a:noFill/>
        </p:spPr>
        <p:txBody>
          <a:bodyPr wrap="square" rtlCol="0">
            <a:spAutoFit/>
          </a:bodyPr>
          <a:lstStyle/>
          <a:p>
            <a:r>
              <a:rPr lang="en-US" sz="4000" dirty="0"/>
              <a:t>THANK YOU</a:t>
            </a:r>
          </a:p>
        </p:txBody>
      </p:sp>
    </p:spTree>
    <p:extLst>
      <p:ext uri="{BB962C8B-B14F-4D97-AF65-F5344CB8AC3E}">
        <p14:creationId xmlns:p14="http://schemas.microsoft.com/office/powerpoint/2010/main" val="479688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E29147-5D15-8658-7823-B9FFF26862D6}"/>
              </a:ext>
            </a:extLst>
          </p:cNvPr>
          <p:cNvSpPr txBox="1"/>
          <p:nvPr/>
        </p:nvSpPr>
        <p:spPr>
          <a:xfrm>
            <a:off x="634753" y="506027"/>
            <a:ext cx="3049480" cy="461665"/>
          </a:xfrm>
          <a:prstGeom prst="rect">
            <a:avLst/>
          </a:prstGeom>
          <a:noFill/>
        </p:spPr>
        <p:txBody>
          <a:bodyPr wrap="square" rtlCol="0">
            <a:spAutoFit/>
          </a:bodyPr>
          <a:lstStyle/>
          <a:p>
            <a:r>
              <a:rPr lang="en-US" sz="2400" dirty="0"/>
              <a:t>Project Abstract</a:t>
            </a:r>
          </a:p>
        </p:txBody>
      </p:sp>
      <p:sp>
        <p:nvSpPr>
          <p:cNvPr id="4" name="TextBox 3">
            <a:extLst>
              <a:ext uri="{FF2B5EF4-FFF2-40B4-BE49-F238E27FC236}">
                <a16:creationId xmlns:a16="http://schemas.microsoft.com/office/drawing/2014/main" id="{F349ADF7-83C3-E718-48C5-894C7CD92729}"/>
              </a:ext>
            </a:extLst>
          </p:cNvPr>
          <p:cNvSpPr txBox="1"/>
          <p:nvPr/>
        </p:nvSpPr>
        <p:spPr>
          <a:xfrm>
            <a:off x="634753" y="1482571"/>
            <a:ext cx="11163670" cy="646331"/>
          </a:xfrm>
          <a:prstGeom prst="rect">
            <a:avLst/>
          </a:prstGeom>
          <a:noFill/>
        </p:spPr>
        <p:txBody>
          <a:bodyPr wrap="square" rtlCol="0">
            <a:spAutoFit/>
          </a:bodyPr>
          <a:lstStyle/>
          <a:p>
            <a:r>
              <a:rPr lang="en-US" dirty="0"/>
              <a:t>The aim of the  project is to design a logical game and an user interface for the game, and provide various implementation of AI strategies .</a:t>
            </a:r>
          </a:p>
        </p:txBody>
      </p:sp>
      <p:sp>
        <p:nvSpPr>
          <p:cNvPr id="5" name="TextBox 4">
            <a:extLst>
              <a:ext uri="{FF2B5EF4-FFF2-40B4-BE49-F238E27FC236}">
                <a16:creationId xmlns:a16="http://schemas.microsoft.com/office/drawing/2014/main" id="{21C59FF3-B3FF-D91E-E1CF-A73BCCE6683C}"/>
              </a:ext>
            </a:extLst>
          </p:cNvPr>
          <p:cNvSpPr txBox="1"/>
          <p:nvPr/>
        </p:nvSpPr>
        <p:spPr>
          <a:xfrm>
            <a:off x="649549" y="2512380"/>
            <a:ext cx="10562948" cy="646331"/>
          </a:xfrm>
          <a:prstGeom prst="rect">
            <a:avLst/>
          </a:prstGeom>
          <a:noFill/>
        </p:spPr>
        <p:txBody>
          <a:bodyPr wrap="square" rtlCol="0">
            <a:spAutoFit/>
          </a:bodyPr>
          <a:lstStyle/>
          <a:p>
            <a:r>
              <a:rPr lang="en-US" dirty="0"/>
              <a:t>This would then help the student to grasp a better understanding of AI concepts when they try to implement their own strategies and see how the agent reacts.</a:t>
            </a:r>
          </a:p>
        </p:txBody>
      </p:sp>
      <p:pic>
        <p:nvPicPr>
          <p:cNvPr id="7" name="Picture 6">
            <a:extLst>
              <a:ext uri="{FF2B5EF4-FFF2-40B4-BE49-F238E27FC236}">
                <a16:creationId xmlns:a16="http://schemas.microsoft.com/office/drawing/2014/main" id="{D9AE4CB5-89DF-0097-9EB5-B4887934A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745" y="3542189"/>
            <a:ext cx="3338744" cy="3045521"/>
          </a:xfrm>
          <a:prstGeom prst="rect">
            <a:avLst/>
          </a:prstGeom>
        </p:spPr>
      </p:pic>
    </p:spTree>
    <p:extLst>
      <p:ext uri="{BB962C8B-B14F-4D97-AF65-F5344CB8AC3E}">
        <p14:creationId xmlns:p14="http://schemas.microsoft.com/office/powerpoint/2010/main" val="278764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6CDC0-163B-ED78-F96D-FB707F4F76A6}"/>
              </a:ext>
            </a:extLst>
          </p:cNvPr>
          <p:cNvSpPr txBox="1"/>
          <p:nvPr/>
        </p:nvSpPr>
        <p:spPr>
          <a:xfrm>
            <a:off x="738326" y="470516"/>
            <a:ext cx="3789286" cy="461665"/>
          </a:xfrm>
          <a:prstGeom prst="rect">
            <a:avLst/>
          </a:prstGeom>
          <a:noFill/>
        </p:spPr>
        <p:txBody>
          <a:bodyPr wrap="square" rtlCol="0">
            <a:spAutoFit/>
          </a:bodyPr>
          <a:lstStyle/>
          <a:p>
            <a:r>
              <a:rPr lang="en-US" sz="2400" dirty="0"/>
              <a:t>Classic Game Rules :</a:t>
            </a:r>
          </a:p>
        </p:txBody>
      </p:sp>
      <p:sp>
        <p:nvSpPr>
          <p:cNvPr id="3" name="TextBox 2">
            <a:extLst>
              <a:ext uri="{FF2B5EF4-FFF2-40B4-BE49-F238E27FC236}">
                <a16:creationId xmlns:a16="http://schemas.microsoft.com/office/drawing/2014/main" id="{A803CB7B-1689-696D-6D8D-B9FE9C062C70}"/>
              </a:ext>
            </a:extLst>
          </p:cNvPr>
          <p:cNvSpPr txBox="1"/>
          <p:nvPr/>
        </p:nvSpPr>
        <p:spPr>
          <a:xfrm>
            <a:off x="738326" y="1225118"/>
            <a:ext cx="10136820" cy="369332"/>
          </a:xfrm>
          <a:prstGeom prst="rect">
            <a:avLst/>
          </a:prstGeom>
          <a:noFill/>
        </p:spPr>
        <p:txBody>
          <a:bodyPr wrap="square" rtlCol="0">
            <a:spAutoFit/>
          </a:bodyPr>
          <a:lstStyle/>
          <a:p>
            <a:r>
              <a:rPr lang="en-US" dirty="0"/>
              <a:t>The classic game designed for project purposes is a logical game named dungeon.</a:t>
            </a:r>
          </a:p>
        </p:txBody>
      </p:sp>
      <p:sp>
        <p:nvSpPr>
          <p:cNvPr id="4" name="TextBox 3">
            <a:extLst>
              <a:ext uri="{FF2B5EF4-FFF2-40B4-BE49-F238E27FC236}">
                <a16:creationId xmlns:a16="http://schemas.microsoft.com/office/drawing/2014/main" id="{E30AAE0A-9015-7DB7-816F-3DD8E3BE705F}"/>
              </a:ext>
            </a:extLst>
          </p:cNvPr>
          <p:cNvSpPr txBox="1"/>
          <p:nvPr/>
        </p:nvSpPr>
        <p:spPr>
          <a:xfrm>
            <a:off x="738326" y="1803918"/>
            <a:ext cx="10225596" cy="646331"/>
          </a:xfrm>
          <a:prstGeom prst="rect">
            <a:avLst/>
          </a:prstGeom>
          <a:noFill/>
        </p:spPr>
        <p:txBody>
          <a:bodyPr wrap="square" rtlCol="0">
            <a:spAutoFit/>
          </a:bodyPr>
          <a:lstStyle/>
          <a:p>
            <a:r>
              <a:rPr lang="en-US" dirty="0"/>
              <a:t>This game allows the player to control an agent (the character) whose aim is to find the treasure hidden within the cave</a:t>
            </a:r>
          </a:p>
        </p:txBody>
      </p:sp>
      <p:sp>
        <p:nvSpPr>
          <p:cNvPr id="5" name="TextBox 4">
            <a:extLst>
              <a:ext uri="{FF2B5EF4-FFF2-40B4-BE49-F238E27FC236}">
                <a16:creationId xmlns:a16="http://schemas.microsoft.com/office/drawing/2014/main" id="{14268B40-0F03-ABDE-F80A-3DF554A15585}"/>
              </a:ext>
            </a:extLst>
          </p:cNvPr>
          <p:cNvSpPr txBox="1"/>
          <p:nvPr/>
        </p:nvSpPr>
        <p:spPr>
          <a:xfrm>
            <a:off x="738326" y="2659717"/>
            <a:ext cx="10136820" cy="646331"/>
          </a:xfrm>
          <a:prstGeom prst="rect">
            <a:avLst/>
          </a:prstGeom>
          <a:noFill/>
        </p:spPr>
        <p:txBody>
          <a:bodyPr wrap="square" rtlCol="0">
            <a:spAutoFit/>
          </a:bodyPr>
          <a:lstStyle/>
          <a:p>
            <a:r>
              <a:rPr lang="en-US" dirty="0"/>
              <a:t>But the cave is filled with traps , lions and bushes that hides these that prevent the agent from moving freely and the only way for us to identify them is through indicators.</a:t>
            </a:r>
          </a:p>
        </p:txBody>
      </p:sp>
      <p:pic>
        <p:nvPicPr>
          <p:cNvPr id="7" name="Picture 6">
            <a:extLst>
              <a:ext uri="{FF2B5EF4-FFF2-40B4-BE49-F238E27FC236}">
                <a16:creationId xmlns:a16="http://schemas.microsoft.com/office/drawing/2014/main" id="{EA4D8102-CC0F-41B6-2B6D-EFA33F595AD2}"/>
              </a:ext>
            </a:extLst>
          </p:cNvPr>
          <p:cNvPicPr>
            <a:picLocks noChangeAspect="1"/>
          </p:cNvPicPr>
          <p:nvPr/>
        </p:nvPicPr>
        <p:blipFill>
          <a:blip r:embed="rId2"/>
          <a:stretch>
            <a:fillRect/>
          </a:stretch>
        </p:blipFill>
        <p:spPr>
          <a:xfrm>
            <a:off x="3423324" y="3755213"/>
            <a:ext cx="3155317" cy="2880804"/>
          </a:xfrm>
          <a:prstGeom prst="rect">
            <a:avLst/>
          </a:prstGeom>
        </p:spPr>
      </p:pic>
    </p:spTree>
    <p:extLst>
      <p:ext uri="{BB962C8B-B14F-4D97-AF65-F5344CB8AC3E}">
        <p14:creationId xmlns:p14="http://schemas.microsoft.com/office/powerpoint/2010/main" val="4183673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EFAE7-884A-44D8-8EDF-A54F28258C9B}"/>
              </a:ext>
            </a:extLst>
          </p:cNvPr>
          <p:cNvPicPr>
            <a:picLocks noChangeAspect="1"/>
          </p:cNvPicPr>
          <p:nvPr/>
        </p:nvPicPr>
        <p:blipFill>
          <a:blip r:embed="rId2"/>
          <a:stretch>
            <a:fillRect/>
          </a:stretch>
        </p:blipFill>
        <p:spPr>
          <a:xfrm>
            <a:off x="1205655" y="2752078"/>
            <a:ext cx="3617338" cy="3298054"/>
          </a:xfrm>
          <a:prstGeom prst="rect">
            <a:avLst/>
          </a:prstGeom>
        </p:spPr>
      </p:pic>
      <p:pic>
        <p:nvPicPr>
          <p:cNvPr id="5" name="Picture 4">
            <a:extLst>
              <a:ext uri="{FF2B5EF4-FFF2-40B4-BE49-F238E27FC236}">
                <a16:creationId xmlns:a16="http://schemas.microsoft.com/office/drawing/2014/main" id="{86ECE6F7-9E12-71C4-D512-B80EB98F8443}"/>
              </a:ext>
            </a:extLst>
          </p:cNvPr>
          <p:cNvPicPr>
            <a:picLocks noChangeAspect="1"/>
          </p:cNvPicPr>
          <p:nvPr/>
        </p:nvPicPr>
        <p:blipFill>
          <a:blip r:embed="rId3"/>
          <a:stretch>
            <a:fillRect/>
          </a:stretch>
        </p:blipFill>
        <p:spPr>
          <a:xfrm>
            <a:off x="7377290" y="2752078"/>
            <a:ext cx="3609055" cy="3298054"/>
          </a:xfrm>
          <a:prstGeom prst="rect">
            <a:avLst/>
          </a:prstGeom>
        </p:spPr>
      </p:pic>
      <p:sp>
        <p:nvSpPr>
          <p:cNvPr id="6" name="TextBox 5">
            <a:extLst>
              <a:ext uri="{FF2B5EF4-FFF2-40B4-BE49-F238E27FC236}">
                <a16:creationId xmlns:a16="http://schemas.microsoft.com/office/drawing/2014/main" id="{72F797DE-6A8E-B970-FD87-74704E03837A}"/>
              </a:ext>
            </a:extLst>
          </p:cNvPr>
          <p:cNvSpPr txBox="1"/>
          <p:nvPr/>
        </p:nvSpPr>
        <p:spPr>
          <a:xfrm>
            <a:off x="1002063" y="497150"/>
            <a:ext cx="2131753" cy="461665"/>
          </a:xfrm>
          <a:prstGeom prst="rect">
            <a:avLst/>
          </a:prstGeom>
          <a:noFill/>
        </p:spPr>
        <p:txBody>
          <a:bodyPr wrap="square" rtlCol="0">
            <a:spAutoFit/>
          </a:bodyPr>
          <a:lstStyle/>
          <a:p>
            <a:r>
              <a:rPr lang="en-US" sz="2400" dirty="0"/>
              <a:t>Indicators:</a:t>
            </a:r>
          </a:p>
        </p:txBody>
      </p:sp>
      <p:sp>
        <p:nvSpPr>
          <p:cNvPr id="7" name="TextBox 6">
            <a:extLst>
              <a:ext uri="{FF2B5EF4-FFF2-40B4-BE49-F238E27FC236}">
                <a16:creationId xmlns:a16="http://schemas.microsoft.com/office/drawing/2014/main" id="{DD954C81-C981-A11F-AE6B-01FA38F979D4}"/>
              </a:ext>
            </a:extLst>
          </p:cNvPr>
          <p:cNvSpPr txBox="1"/>
          <p:nvPr/>
        </p:nvSpPr>
        <p:spPr>
          <a:xfrm>
            <a:off x="1017441" y="1116782"/>
            <a:ext cx="8197578" cy="1477328"/>
          </a:xfrm>
          <a:prstGeom prst="rect">
            <a:avLst/>
          </a:prstGeom>
          <a:noFill/>
        </p:spPr>
        <p:txBody>
          <a:bodyPr wrap="square" rtlCol="0">
            <a:spAutoFit/>
          </a:bodyPr>
          <a:lstStyle/>
          <a:p>
            <a:r>
              <a:rPr lang="en-US" dirty="0"/>
              <a:t>Roar (Red) : Indicates presence of lion in adjacent blocks</a:t>
            </a:r>
          </a:p>
          <a:p>
            <a:endParaRPr lang="en-US" dirty="0"/>
          </a:p>
          <a:p>
            <a:r>
              <a:rPr lang="en-US" dirty="0"/>
              <a:t>Stink (Green) : Indicates presence of pit trap in adjacent blocks</a:t>
            </a:r>
          </a:p>
          <a:p>
            <a:endParaRPr lang="en-US" dirty="0"/>
          </a:p>
          <a:p>
            <a:r>
              <a:rPr lang="en-US" dirty="0"/>
              <a:t>No indicator : all adjacent blocks are safe</a:t>
            </a:r>
          </a:p>
        </p:txBody>
      </p:sp>
    </p:spTree>
    <p:extLst>
      <p:ext uri="{BB962C8B-B14F-4D97-AF65-F5344CB8AC3E}">
        <p14:creationId xmlns:p14="http://schemas.microsoft.com/office/powerpoint/2010/main" val="116356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01FBA-2C48-3111-B04E-3BF8E1D93661}"/>
              </a:ext>
            </a:extLst>
          </p:cNvPr>
          <p:cNvSpPr txBox="1"/>
          <p:nvPr/>
        </p:nvSpPr>
        <p:spPr>
          <a:xfrm>
            <a:off x="572609" y="585926"/>
            <a:ext cx="4194699" cy="461665"/>
          </a:xfrm>
          <a:prstGeom prst="rect">
            <a:avLst/>
          </a:prstGeom>
          <a:noFill/>
        </p:spPr>
        <p:txBody>
          <a:bodyPr wrap="square" rtlCol="0">
            <a:spAutoFit/>
          </a:bodyPr>
          <a:lstStyle/>
          <a:p>
            <a:r>
              <a:rPr lang="en-US" sz="2400" dirty="0"/>
              <a:t>Project 1 : Classical Search</a:t>
            </a:r>
          </a:p>
        </p:txBody>
      </p:sp>
      <p:sp>
        <p:nvSpPr>
          <p:cNvPr id="3" name="TextBox 2">
            <a:extLst>
              <a:ext uri="{FF2B5EF4-FFF2-40B4-BE49-F238E27FC236}">
                <a16:creationId xmlns:a16="http://schemas.microsoft.com/office/drawing/2014/main" id="{771D9A08-3BE0-B18F-5142-07D82114FC67}"/>
              </a:ext>
            </a:extLst>
          </p:cNvPr>
          <p:cNvSpPr txBox="1"/>
          <p:nvPr/>
        </p:nvSpPr>
        <p:spPr>
          <a:xfrm>
            <a:off x="572609" y="1367162"/>
            <a:ext cx="11332346" cy="923330"/>
          </a:xfrm>
          <a:prstGeom prst="rect">
            <a:avLst/>
          </a:prstGeom>
          <a:noFill/>
        </p:spPr>
        <p:txBody>
          <a:bodyPr wrap="square" rtlCol="0">
            <a:spAutoFit/>
          </a:bodyPr>
          <a:lstStyle/>
          <a:p>
            <a:r>
              <a:rPr lang="en-US" dirty="0"/>
              <a:t>In this module , we have designed some functions within the search.py file where students can write down their implementation of search strategies such as Depth-first-search, Breadth-first-search , Uniform-cost-search and A*-search.</a:t>
            </a:r>
          </a:p>
        </p:txBody>
      </p:sp>
      <p:pic>
        <p:nvPicPr>
          <p:cNvPr id="5" name="Picture 4">
            <a:extLst>
              <a:ext uri="{FF2B5EF4-FFF2-40B4-BE49-F238E27FC236}">
                <a16:creationId xmlns:a16="http://schemas.microsoft.com/office/drawing/2014/main" id="{9BBF79CA-2E87-2838-2D1C-EA5DB9B9FBAE}"/>
              </a:ext>
            </a:extLst>
          </p:cNvPr>
          <p:cNvPicPr>
            <a:picLocks noChangeAspect="1"/>
          </p:cNvPicPr>
          <p:nvPr/>
        </p:nvPicPr>
        <p:blipFill>
          <a:blip r:embed="rId2"/>
          <a:stretch>
            <a:fillRect/>
          </a:stretch>
        </p:blipFill>
        <p:spPr>
          <a:xfrm>
            <a:off x="7424694" y="2610063"/>
            <a:ext cx="3965584" cy="3584125"/>
          </a:xfrm>
          <a:prstGeom prst="rect">
            <a:avLst/>
          </a:prstGeom>
        </p:spPr>
      </p:pic>
      <p:pic>
        <p:nvPicPr>
          <p:cNvPr id="6" name="Picture 5">
            <a:extLst>
              <a:ext uri="{FF2B5EF4-FFF2-40B4-BE49-F238E27FC236}">
                <a16:creationId xmlns:a16="http://schemas.microsoft.com/office/drawing/2014/main" id="{C0809332-3246-2C82-C3CD-7478320020B7}"/>
              </a:ext>
            </a:extLst>
          </p:cNvPr>
          <p:cNvPicPr>
            <a:picLocks noChangeAspect="1"/>
          </p:cNvPicPr>
          <p:nvPr/>
        </p:nvPicPr>
        <p:blipFill>
          <a:blip r:embed="rId3"/>
          <a:stretch>
            <a:fillRect/>
          </a:stretch>
        </p:blipFill>
        <p:spPr>
          <a:xfrm>
            <a:off x="1540826" y="3194250"/>
            <a:ext cx="3226482" cy="2924702"/>
          </a:xfrm>
          <a:prstGeom prst="rect">
            <a:avLst/>
          </a:prstGeom>
        </p:spPr>
      </p:pic>
    </p:spTree>
    <p:extLst>
      <p:ext uri="{BB962C8B-B14F-4D97-AF65-F5344CB8AC3E}">
        <p14:creationId xmlns:p14="http://schemas.microsoft.com/office/powerpoint/2010/main" val="492043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2EB9AD-B05F-6143-2FE1-1A1C83143828}"/>
              </a:ext>
            </a:extLst>
          </p:cNvPr>
          <p:cNvSpPr txBox="1"/>
          <p:nvPr/>
        </p:nvSpPr>
        <p:spPr>
          <a:xfrm>
            <a:off x="732407" y="639192"/>
            <a:ext cx="3173768" cy="461665"/>
          </a:xfrm>
          <a:prstGeom prst="rect">
            <a:avLst/>
          </a:prstGeom>
          <a:noFill/>
        </p:spPr>
        <p:txBody>
          <a:bodyPr wrap="square" rtlCol="0">
            <a:spAutoFit/>
          </a:bodyPr>
          <a:lstStyle/>
          <a:p>
            <a:r>
              <a:rPr lang="en-US" sz="2400" dirty="0"/>
              <a:t>Depth-first-search : </a:t>
            </a:r>
          </a:p>
        </p:txBody>
      </p:sp>
      <p:sp>
        <p:nvSpPr>
          <p:cNvPr id="3" name="TextBox 2">
            <a:extLst>
              <a:ext uri="{FF2B5EF4-FFF2-40B4-BE49-F238E27FC236}">
                <a16:creationId xmlns:a16="http://schemas.microsoft.com/office/drawing/2014/main" id="{F1BECF56-599F-D3B6-D85A-FE4ADB1D067D}"/>
              </a:ext>
            </a:extLst>
          </p:cNvPr>
          <p:cNvSpPr txBox="1"/>
          <p:nvPr/>
        </p:nvSpPr>
        <p:spPr>
          <a:xfrm>
            <a:off x="732407" y="1491448"/>
            <a:ext cx="7506071" cy="369332"/>
          </a:xfrm>
          <a:prstGeom prst="rect">
            <a:avLst/>
          </a:prstGeom>
          <a:noFill/>
        </p:spPr>
        <p:txBody>
          <a:bodyPr wrap="square" rtlCol="0">
            <a:spAutoFit/>
          </a:bodyPr>
          <a:lstStyle/>
          <a:p>
            <a:r>
              <a:rPr lang="en-US" dirty="0"/>
              <a:t>In this strategy we Expand deepest unexpanded node first.</a:t>
            </a:r>
          </a:p>
        </p:txBody>
      </p:sp>
      <p:sp>
        <p:nvSpPr>
          <p:cNvPr id="4" name="TextBox 3">
            <a:extLst>
              <a:ext uri="{FF2B5EF4-FFF2-40B4-BE49-F238E27FC236}">
                <a16:creationId xmlns:a16="http://schemas.microsoft.com/office/drawing/2014/main" id="{7E553608-0603-449D-79B8-3EFA0CAB0A61}"/>
              </a:ext>
            </a:extLst>
          </p:cNvPr>
          <p:cNvSpPr txBox="1"/>
          <p:nvPr/>
        </p:nvSpPr>
        <p:spPr>
          <a:xfrm>
            <a:off x="732407" y="2041864"/>
            <a:ext cx="10817442" cy="646331"/>
          </a:xfrm>
          <a:prstGeom prst="rect">
            <a:avLst/>
          </a:prstGeom>
          <a:noFill/>
        </p:spPr>
        <p:txBody>
          <a:bodyPr wrap="square" rtlCol="0">
            <a:spAutoFit/>
          </a:bodyPr>
          <a:lstStyle/>
          <a:p>
            <a:r>
              <a:rPr lang="en-US" dirty="0"/>
              <a:t>For the implementation of this search, we use a LIFO (Last in first out) queue – a stack , where for each nodes successors will be at first.</a:t>
            </a:r>
          </a:p>
        </p:txBody>
      </p:sp>
      <p:pic>
        <p:nvPicPr>
          <p:cNvPr id="6" name="Picture 5">
            <a:extLst>
              <a:ext uri="{FF2B5EF4-FFF2-40B4-BE49-F238E27FC236}">
                <a16:creationId xmlns:a16="http://schemas.microsoft.com/office/drawing/2014/main" id="{5A01D25C-8F50-97B4-BDC4-A3E396E6B445}"/>
              </a:ext>
            </a:extLst>
          </p:cNvPr>
          <p:cNvPicPr>
            <a:picLocks noChangeAspect="1"/>
          </p:cNvPicPr>
          <p:nvPr/>
        </p:nvPicPr>
        <p:blipFill>
          <a:blip r:embed="rId2"/>
          <a:stretch>
            <a:fillRect/>
          </a:stretch>
        </p:blipFill>
        <p:spPr>
          <a:xfrm>
            <a:off x="6980811" y="2887682"/>
            <a:ext cx="3852908" cy="3510000"/>
          </a:xfrm>
          <a:prstGeom prst="rect">
            <a:avLst/>
          </a:prstGeom>
        </p:spPr>
      </p:pic>
      <p:pic>
        <p:nvPicPr>
          <p:cNvPr id="2050" name="Picture 2">
            <a:extLst>
              <a:ext uri="{FF2B5EF4-FFF2-40B4-BE49-F238E27FC236}">
                <a16:creationId xmlns:a16="http://schemas.microsoft.com/office/drawing/2014/main" id="{963FBB1F-5C37-48A5-61D0-A0F89F0C8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232" y="2952266"/>
            <a:ext cx="3225710" cy="326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447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B7C2E9-55ED-C8DF-5D0A-4A582FA0D915}"/>
              </a:ext>
            </a:extLst>
          </p:cNvPr>
          <p:cNvSpPr txBox="1"/>
          <p:nvPr/>
        </p:nvSpPr>
        <p:spPr>
          <a:xfrm>
            <a:off x="688019" y="674703"/>
            <a:ext cx="4318987" cy="738664"/>
          </a:xfrm>
          <a:prstGeom prst="rect">
            <a:avLst/>
          </a:prstGeom>
          <a:noFill/>
        </p:spPr>
        <p:txBody>
          <a:bodyPr wrap="square" rtlCol="0">
            <a:spAutoFit/>
          </a:bodyPr>
          <a:lstStyle/>
          <a:p>
            <a:r>
              <a:rPr lang="en-US" sz="2400" dirty="0"/>
              <a:t>Breadth-first-search : </a:t>
            </a:r>
          </a:p>
          <a:p>
            <a:endParaRPr lang="en-US" dirty="0"/>
          </a:p>
        </p:txBody>
      </p:sp>
      <p:pic>
        <p:nvPicPr>
          <p:cNvPr id="5" name="Picture 4">
            <a:extLst>
              <a:ext uri="{FF2B5EF4-FFF2-40B4-BE49-F238E27FC236}">
                <a16:creationId xmlns:a16="http://schemas.microsoft.com/office/drawing/2014/main" id="{7EDF642A-4040-2768-1293-DB5478BF5990}"/>
              </a:ext>
            </a:extLst>
          </p:cNvPr>
          <p:cNvPicPr>
            <a:picLocks noChangeAspect="1"/>
          </p:cNvPicPr>
          <p:nvPr/>
        </p:nvPicPr>
        <p:blipFill>
          <a:blip r:embed="rId2"/>
          <a:stretch>
            <a:fillRect/>
          </a:stretch>
        </p:blipFill>
        <p:spPr>
          <a:xfrm>
            <a:off x="6547833" y="2926984"/>
            <a:ext cx="3847918" cy="3488013"/>
          </a:xfrm>
          <a:prstGeom prst="rect">
            <a:avLst/>
          </a:prstGeom>
        </p:spPr>
      </p:pic>
      <p:sp>
        <p:nvSpPr>
          <p:cNvPr id="7" name="TextBox 6">
            <a:extLst>
              <a:ext uri="{FF2B5EF4-FFF2-40B4-BE49-F238E27FC236}">
                <a16:creationId xmlns:a16="http://schemas.microsoft.com/office/drawing/2014/main" id="{E17AC7C9-D246-843C-32BF-C0BF1963032A}"/>
              </a:ext>
            </a:extLst>
          </p:cNvPr>
          <p:cNvSpPr txBox="1"/>
          <p:nvPr/>
        </p:nvSpPr>
        <p:spPr>
          <a:xfrm>
            <a:off x="688019" y="1413367"/>
            <a:ext cx="7932198" cy="369332"/>
          </a:xfrm>
          <a:prstGeom prst="rect">
            <a:avLst/>
          </a:prstGeom>
          <a:noFill/>
        </p:spPr>
        <p:txBody>
          <a:bodyPr wrap="square">
            <a:spAutoFit/>
          </a:bodyPr>
          <a:lstStyle/>
          <a:p>
            <a:r>
              <a:rPr lang="en-US" dirty="0"/>
              <a:t>In this strategy we Expand shallowest unexpanded node first.</a:t>
            </a:r>
          </a:p>
        </p:txBody>
      </p:sp>
      <p:sp>
        <p:nvSpPr>
          <p:cNvPr id="9" name="TextBox 8">
            <a:extLst>
              <a:ext uri="{FF2B5EF4-FFF2-40B4-BE49-F238E27FC236}">
                <a16:creationId xmlns:a16="http://schemas.microsoft.com/office/drawing/2014/main" id="{84024534-0C32-7ED5-E85F-25C167EF0509}"/>
              </a:ext>
            </a:extLst>
          </p:cNvPr>
          <p:cNvSpPr txBox="1"/>
          <p:nvPr/>
        </p:nvSpPr>
        <p:spPr>
          <a:xfrm>
            <a:off x="688018" y="2059698"/>
            <a:ext cx="10835197" cy="646331"/>
          </a:xfrm>
          <a:prstGeom prst="rect">
            <a:avLst/>
          </a:prstGeom>
          <a:noFill/>
        </p:spPr>
        <p:txBody>
          <a:bodyPr wrap="square">
            <a:spAutoFit/>
          </a:bodyPr>
          <a:lstStyle/>
          <a:p>
            <a:r>
              <a:rPr lang="en-US" dirty="0"/>
              <a:t>For the implementation of this search, we use a FIFO (Last in first out) queue, where for each nodes successors will be pushed at last.</a:t>
            </a:r>
          </a:p>
        </p:txBody>
      </p:sp>
      <p:pic>
        <p:nvPicPr>
          <p:cNvPr id="3074" name="Picture 2">
            <a:extLst>
              <a:ext uri="{FF2B5EF4-FFF2-40B4-BE49-F238E27FC236}">
                <a16:creationId xmlns:a16="http://schemas.microsoft.com/office/drawing/2014/main" id="{97766F81-FA3B-CA8B-A01A-9279DD50C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798" y="2926984"/>
            <a:ext cx="3090201" cy="321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053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7C938-8EC2-1941-82BF-9C2511E2CC05}"/>
              </a:ext>
            </a:extLst>
          </p:cNvPr>
          <p:cNvSpPr txBox="1"/>
          <p:nvPr/>
        </p:nvSpPr>
        <p:spPr>
          <a:xfrm>
            <a:off x="643631" y="577048"/>
            <a:ext cx="4265720" cy="461665"/>
          </a:xfrm>
          <a:prstGeom prst="rect">
            <a:avLst/>
          </a:prstGeom>
          <a:noFill/>
        </p:spPr>
        <p:txBody>
          <a:bodyPr wrap="square" rtlCol="0">
            <a:spAutoFit/>
          </a:bodyPr>
          <a:lstStyle/>
          <a:p>
            <a:r>
              <a:rPr lang="en-US" sz="2400" dirty="0"/>
              <a:t>Uniform-cost-search : </a:t>
            </a:r>
          </a:p>
        </p:txBody>
      </p:sp>
      <p:sp>
        <p:nvSpPr>
          <p:cNvPr id="3" name="TextBox 2">
            <a:extLst>
              <a:ext uri="{FF2B5EF4-FFF2-40B4-BE49-F238E27FC236}">
                <a16:creationId xmlns:a16="http://schemas.microsoft.com/office/drawing/2014/main" id="{3A46C54A-5DB3-B5F2-A0F1-3D93CC1FD261}"/>
              </a:ext>
            </a:extLst>
          </p:cNvPr>
          <p:cNvSpPr txBox="1"/>
          <p:nvPr/>
        </p:nvSpPr>
        <p:spPr>
          <a:xfrm>
            <a:off x="643631" y="1349405"/>
            <a:ext cx="10764175" cy="369332"/>
          </a:xfrm>
          <a:prstGeom prst="rect">
            <a:avLst/>
          </a:prstGeom>
          <a:noFill/>
        </p:spPr>
        <p:txBody>
          <a:bodyPr wrap="square" rtlCol="0">
            <a:spAutoFit/>
          </a:bodyPr>
          <a:lstStyle/>
          <a:p>
            <a:r>
              <a:rPr lang="en-US" dirty="0"/>
              <a:t>In case of uniform cost search and A* search , we associate each states with the functions:</a:t>
            </a:r>
          </a:p>
        </p:txBody>
      </p:sp>
      <p:sp>
        <p:nvSpPr>
          <p:cNvPr id="4" name="TextBox 3">
            <a:extLst>
              <a:ext uri="{FF2B5EF4-FFF2-40B4-BE49-F238E27FC236}">
                <a16:creationId xmlns:a16="http://schemas.microsoft.com/office/drawing/2014/main" id="{F0EF55F4-06EF-EA24-2ED3-9D3089D15D3B}"/>
              </a:ext>
            </a:extLst>
          </p:cNvPr>
          <p:cNvSpPr txBox="1"/>
          <p:nvPr/>
        </p:nvSpPr>
        <p:spPr>
          <a:xfrm>
            <a:off x="1052002" y="1900899"/>
            <a:ext cx="10196005" cy="1200329"/>
          </a:xfrm>
          <a:prstGeom prst="rect">
            <a:avLst/>
          </a:prstGeom>
          <a:noFill/>
        </p:spPr>
        <p:txBody>
          <a:bodyPr wrap="square" rtlCol="0">
            <a:spAutoFit/>
          </a:bodyPr>
          <a:lstStyle/>
          <a:p>
            <a:r>
              <a:rPr lang="en-US" dirty="0"/>
              <a:t>f(n) = Total estimated cost to reach goal state from start state via state n.(evaluation </a:t>
            </a:r>
            <a:r>
              <a:rPr lang="en-US" dirty="0" err="1"/>
              <a:t>fn</a:t>
            </a:r>
            <a:r>
              <a:rPr lang="en-US" dirty="0"/>
              <a:t>)</a:t>
            </a:r>
          </a:p>
          <a:p>
            <a:r>
              <a:rPr lang="en-US" dirty="0"/>
              <a:t>g(n) = Total estimated cost to reach state n from start state w.r.t cost fn.</a:t>
            </a:r>
          </a:p>
          <a:p>
            <a:r>
              <a:rPr lang="en-US" dirty="0"/>
              <a:t>h(n) = Total estimated cost to reach goal state from state n (</a:t>
            </a:r>
            <a:r>
              <a:rPr lang="en-US" dirty="0" err="1"/>
              <a:t>a.k.a</a:t>
            </a:r>
            <a:r>
              <a:rPr lang="en-US" dirty="0"/>
              <a:t> heuristic)</a:t>
            </a:r>
          </a:p>
          <a:p>
            <a:endParaRPr lang="en-US" dirty="0"/>
          </a:p>
        </p:txBody>
      </p:sp>
      <p:sp>
        <p:nvSpPr>
          <p:cNvPr id="5" name="TextBox 4">
            <a:extLst>
              <a:ext uri="{FF2B5EF4-FFF2-40B4-BE49-F238E27FC236}">
                <a16:creationId xmlns:a16="http://schemas.microsoft.com/office/drawing/2014/main" id="{90C9C1BE-FB7A-3845-A9E9-38D9E05A2989}"/>
              </a:ext>
            </a:extLst>
          </p:cNvPr>
          <p:cNvSpPr txBox="1"/>
          <p:nvPr/>
        </p:nvSpPr>
        <p:spPr>
          <a:xfrm>
            <a:off x="643631" y="2947414"/>
            <a:ext cx="10764175" cy="646331"/>
          </a:xfrm>
          <a:prstGeom prst="rect">
            <a:avLst/>
          </a:prstGeom>
          <a:noFill/>
        </p:spPr>
        <p:txBody>
          <a:bodyPr wrap="square" rtlCol="0">
            <a:spAutoFit/>
          </a:bodyPr>
          <a:lstStyle/>
          <a:p>
            <a:r>
              <a:rPr lang="en-US" dirty="0"/>
              <a:t>UCS expands least cost (g(n)) expanded nodes and its implemented with the help of priority queues (to order in w.r.t cost)</a:t>
            </a:r>
          </a:p>
        </p:txBody>
      </p:sp>
      <p:pic>
        <p:nvPicPr>
          <p:cNvPr id="7" name="Picture 6">
            <a:extLst>
              <a:ext uri="{FF2B5EF4-FFF2-40B4-BE49-F238E27FC236}">
                <a16:creationId xmlns:a16="http://schemas.microsoft.com/office/drawing/2014/main" id="{FF00791A-6586-53B2-63CD-ACDBA2D699CB}"/>
              </a:ext>
            </a:extLst>
          </p:cNvPr>
          <p:cNvPicPr>
            <a:picLocks noChangeAspect="1"/>
          </p:cNvPicPr>
          <p:nvPr/>
        </p:nvPicPr>
        <p:blipFill>
          <a:blip r:embed="rId2"/>
          <a:stretch>
            <a:fillRect/>
          </a:stretch>
        </p:blipFill>
        <p:spPr>
          <a:xfrm>
            <a:off x="5171794" y="3593745"/>
            <a:ext cx="3226482" cy="2924702"/>
          </a:xfrm>
          <a:prstGeom prst="rect">
            <a:avLst/>
          </a:prstGeom>
        </p:spPr>
      </p:pic>
    </p:spTree>
    <p:extLst>
      <p:ext uri="{BB962C8B-B14F-4D97-AF65-F5344CB8AC3E}">
        <p14:creationId xmlns:p14="http://schemas.microsoft.com/office/powerpoint/2010/main" val="3526018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11951F-B96A-75A2-2A2F-78310D394562}"/>
              </a:ext>
            </a:extLst>
          </p:cNvPr>
          <p:cNvSpPr txBox="1"/>
          <p:nvPr/>
        </p:nvSpPr>
        <p:spPr>
          <a:xfrm>
            <a:off x="643630" y="585926"/>
            <a:ext cx="2197224" cy="461665"/>
          </a:xfrm>
          <a:prstGeom prst="rect">
            <a:avLst/>
          </a:prstGeom>
          <a:noFill/>
        </p:spPr>
        <p:txBody>
          <a:bodyPr wrap="square" rtlCol="0">
            <a:spAutoFit/>
          </a:bodyPr>
          <a:lstStyle/>
          <a:p>
            <a:r>
              <a:rPr lang="en-US" sz="2400" dirty="0"/>
              <a:t>A*- Search : </a:t>
            </a:r>
          </a:p>
        </p:txBody>
      </p:sp>
      <p:sp>
        <p:nvSpPr>
          <p:cNvPr id="4" name="TextBox 3">
            <a:extLst>
              <a:ext uri="{FF2B5EF4-FFF2-40B4-BE49-F238E27FC236}">
                <a16:creationId xmlns:a16="http://schemas.microsoft.com/office/drawing/2014/main" id="{6B40AF33-BCC0-898C-DBA6-D56AAB0879F7}"/>
              </a:ext>
            </a:extLst>
          </p:cNvPr>
          <p:cNvSpPr txBox="1"/>
          <p:nvPr/>
        </p:nvSpPr>
        <p:spPr>
          <a:xfrm>
            <a:off x="643630" y="1318307"/>
            <a:ext cx="10923974" cy="646331"/>
          </a:xfrm>
          <a:prstGeom prst="rect">
            <a:avLst/>
          </a:prstGeom>
          <a:noFill/>
        </p:spPr>
        <p:txBody>
          <a:bodyPr wrap="square">
            <a:spAutoFit/>
          </a:bodyPr>
          <a:lstStyle/>
          <a:p>
            <a:r>
              <a:rPr lang="en-US" dirty="0"/>
              <a:t>A* search expands least cost (f(n)) expanded nodes and its implemented with the help of priority queues based on evaluation fn. The idea is that it avoids expanding already expensive paths.</a:t>
            </a:r>
          </a:p>
        </p:txBody>
      </p:sp>
      <p:sp>
        <p:nvSpPr>
          <p:cNvPr id="5" name="TextBox 4">
            <a:extLst>
              <a:ext uri="{FF2B5EF4-FFF2-40B4-BE49-F238E27FC236}">
                <a16:creationId xmlns:a16="http://schemas.microsoft.com/office/drawing/2014/main" id="{23D3F1F5-8DB9-067A-336C-0E3F9FE15740}"/>
              </a:ext>
            </a:extLst>
          </p:cNvPr>
          <p:cNvSpPr txBox="1"/>
          <p:nvPr/>
        </p:nvSpPr>
        <p:spPr>
          <a:xfrm>
            <a:off x="643630" y="2681056"/>
            <a:ext cx="6236563" cy="369332"/>
          </a:xfrm>
          <a:prstGeom prst="rect">
            <a:avLst/>
          </a:prstGeom>
          <a:noFill/>
        </p:spPr>
        <p:txBody>
          <a:bodyPr wrap="square" rtlCol="0">
            <a:spAutoFit/>
          </a:bodyPr>
          <a:lstStyle/>
          <a:p>
            <a:r>
              <a:rPr lang="en-US" dirty="0"/>
              <a:t>A*search with Manhattan distance as heuristic:</a:t>
            </a:r>
          </a:p>
        </p:txBody>
      </p:sp>
      <p:pic>
        <p:nvPicPr>
          <p:cNvPr id="7" name="Picture 6">
            <a:extLst>
              <a:ext uri="{FF2B5EF4-FFF2-40B4-BE49-F238E27FC236}">
                <a16:creationId xmlns:a16="http://schemas.microsoft.com/office/drawing/2014/main" id="{ABAB5639-534B-2428-2907-6F5898E730D1}"/>
              </a:ext>
            </a:extLst>
          </p:cNvPr>
          <p:cNvPicPr>
            <a:picLocks noChangeAspect="1"/>
          </p:cNvPicPr>
          <p:nvPr/>
        </p:nvPicPr>
        <p:blipFill>
          <a:blip r:embed="rId2"/>
          <a:stretch>
            <a:fillRect/>
          </a:stretch>
        </p:blipFill>
        <p:spPr>
          <a:xfrm>
            <a:off x="6606310" y="2681056"/>
            <a:ext cx="4011383" cy="3684499"/>
          </a:xfrm>
          <a:prstGeom prst="rect">
            <a:avLst/>
          </a:prstGeom>
        </p:spPr>
      </p:pic>
    </p:spTree>
    <p:extLst>
      <p:ext uri="{BB962C8B-B14F-4D97-AF65-F5344CB8AC3E}">
        <p14:creationId xmlns:p14="http://schemas.microsoft.com/office/powerpoint/2010/main" val="166153157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4044</TotalTime>
  <Words>1080</Words>
  <Application>Microsoft Office PowerPoint</Application>
  <PresentationFormat>Widescreen</PresentationFormat>
  <Paragraphs>71</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Wingdings 3</vt:lpstr>
      <vt:lpstr>Slice</vt:lpstr>
      <vt:lpstr>Artificial Intelligence Journal projects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Journal projects</dc:title>
  <dc:creator>Seatrax 0410</dc:creator>
  <cp:lastModifiedBy>Seatrax 0410</cp:lastModifiedBy>
  <cp:revision>7</cp:revision>
  <dcterms:created xsi:type="dcterms:W3CDTF">2023-10-10T20:30:43Z</dcterms:created>
  <dcterms:modified xsi:type="dcterms:W3CDTF">2023-10-15T16:16:47Z</dcterms:modified>
</cp:coreProperties>
</file>